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6" r:id="rId1"/>
  </p:sldMasterIdLst>
  <p:notesMasterIdLst>
    <p:notesMasterId r:id="rId169"/>
  </p:notesMasterIdLst>
  <p:sldIdLst>
    <p:sldId id="256" r:id="rId2"/>
    <p:sldId id="630" r:id="rId3"/>
    <p:sldId id="258" r:id="rId4"/>
    <p:sldId id="651" r:id="rId5"/>
    <p:sldId id="259" r:id="rId6"/>
    <p:sldId id="644" r:id="rId7"/>
    <p:sldId id="691" r:id="rId8"/>
    <p:sldId id="356" r:id="rId9"/>
    <p:sldId id="631" r:id="rId10"/>
    <p:sldId id="681" r:id="rId11"/>
    <p:sldId id="633" r:id="rId12"/>
    <p:sldId id="656" r:id="rId13"/>
    <p:sldId id="688" r:id="rId14"/>
    <p:sldId id="690" r:id="rId15"/>
    <p:sldId id="755" r:id="rId16"/>
    <p:sldId id="683" r:id="rId17"/>
    <p:sldId id="403" r:id="rId18"/>
    <p:sldId id="687" r:id="rId19"/>
    <p:sldId id="260" r:id="rId20"/>
    <p:sldId id="404" r:id="rId21"/>
    <p:sldId id="661" r:id="rId22"/>
    <p:sldId id="560" r:id="rId23"/>
    <p:sldId id="716" r:id="rId24"/>
    <p:sldId id="447" r:id="rId25"/>
    <p:sldId id="640" r:id="rId26"/>
    <p:sldId id="554" r:id="rId27"/>
    <p:sldId id="724" r:id="rId28"/>
    <p:sldId id="717" r:id="rId29"/>
    <p:sldId id="735" r:id="rId30"/>
    <p:sldId id="718" r:id="rId31"/>
    <p:sldId id="719" r:id="rId32"/>
    <p:sldId id="558" r:id="rId33"/>
    <p:sldId id="557" r:id="rId34"/>
    <p:sldId id="559" r:id="rId35"/>
    <p:sldId id="561" r:id="rId36"/>
    <p:sldId id="270" r:id="rId37"/>
    <p:sldId id="722" r:id="rId38"/>
    <p:sldId id="752" r:id="rId39"/>
    <p:sldId id="264" r:id="rId40"/>
    <p:sldId id="753" r:id="rId41"/>
    <p:sldId id="458" r:id="rId42"/>
    <p:sldId id="703" r:id="rId43"/>
    <p:sldId id="754" r:id="rId44"/>
    <p:sldId id="704" r:id="rId45"/>
    <p:sldId id="705" r:id="rId46"/>
    <p:sldId id="710" r:id="rId47"/>
    <p:sldId id="711" r:id="rId48"/>
    <p:sldId id="459" r:id="rId49"/>
    <p:sldId id="562" r:id="rId50"/>
    <p:sldId id="673" r:id="rId51"/>
    <p:sldId id="461" r:id="rId52"/>
    <p:sldId id="668" r:id="rId53"/>
    <p:sldId id="674" r:id="rId54"/>
    <p:sldId id="669" r:id="rId55"/>
    <p:sldId id="670" r:id="rId56"/>
    <p:sldId id="671" r:id="rId57"/>
    <p:sldId id="672" r:id="rId58"/>
    <p:sldId id="675" r:id="rId59"/>
    <p:sldId id="676" r:id="rId60"/>
    <p:sldId id="677" r:id="rId61"/>
    <p:sldId id="678" r:id="rId62"/>
    <p:sldId id="679" r:id="rId63"/>
    <p:sldId id="281" r:id="rId64"/>
    <p:sldId id="572" r:id="rId65"/>
    <p:sldId id="282" r:id="rId66"/>
    <p:sldId id="613" r:id="rId67"/>
    <p:sldId id="614" r:id="rId68"/>
    <p:sldId id="284" r:id="rId69"/>
    <p:sldId id="571" r:id="rId70"/>
    <p:sldId id="643" r:id="rId71"/>
    <p:sldId id="617" r:id="rId72"/>
    <p:sldId id="419" r:id="rId73"/>
    <p:sldId id="286" r:id="rId74"/>
    <p:sldId id="573" r:id="rId75"/>
    <p:sldId id="477" r:id="rId76"/>
    <p:sldId id="295" r:id="rId77"/>
    <p:sldId id="292" r:id="rId78"/>
    <p:sldId id="393" r:id="rId79"/>
    <p:sldId id="394" r:id="rId80"/>
    <p:sldId id="736" r:id="rId81"/>
    <p:sldId id="290" r:id="rId82"/>
    <p:sldId id="310" r:id="rId83"/>
    <p:sldId id="311" r:id="rId84"/>
    <p:sldId id="685" r:id="rId85"/>
    <p:sldId id="747" r:id="rId86"/>
    <p:sldId id="761" r:id="rId87"/>
    <p:sldId id="762" r:id="rId88"/>
    <p:sldId id="475" r:id="rId89"/>
    <p:sldId id="373" r:id="rId90"/>
    <p:sldId id="414" r:id="rId91"/>
    <p:sldId id="469" r:id="rId92"/>
    <p:sldId id="569" r:id="rId93"/>
    <p:sldId id="570" r:id="rId94"/>
    <p:sldId id="582" r:id="rId95"/>
    <p:sldId id="583" r:id="rId96"/>
    <p:sldId id="422" r:id="rId97"/>
    <p:sldId id="428" r:id="rId98"/>
    <p:sldId id="635" r:id="rId99"/>
    <p:sldId id="586" r:id="rId100"/>
    <p:sldId id="652" r:id="rId101"/>
    <p:sldId id="486" r:id="rId102"/>
    <p:sldId id="357" r:id="rId103"/>
    <p:sldId id="489" r:id="rId104"/>
    <p:sldId id="589" r:id="rId105"/>
    <p:sldId id="493" r:id="rId106"/>
    <p:sldId id="495" r:id="rId107"/>
    <p:sldId id="590" r:id="rId108"/>
    <p:sldId id="397" r:id="rId109"/>
    <p:sldId id="591" r:id="rId110"/>
    <p:sldId id="542" r:id="rId111"/>
    <p:sldId id="732" r:id="rId112"/>
    <p:sldId id="768" r:id="rId113"/>
    <p:sldId id="618" r:id="rId114"/>
    <p:sldId id="697" r:id="rId115"/>
    <p:sldId id="698" r:id="rId116"/>
    <p:sldId id="699" r:id="rId117"/>
    <p:sldId id="737" r:id="rId118"/>
    <p:sldId id="739" r:id="rId119"/>
    <p:sldId id="740" r:id="rId120"/>
    <p:sldId id="700" r:id="rId121"/>
    <p:sldId id="729" r:id="rId122"/>
    <p:sldId id="757" r:id="rId123"/>
    <p:sldId id="702" r:id="rId124"/>
    <p:sldId id="750" r:id="rId125"/>
    <p:sldId id="712" r:id="rId126"/>
    <p:sldId id="713" r:id="rId127"/>
    <p:sldId id="714" r:id="rId128"/>
    <p:sldId id="628" r:id="rId129"/>
    <p:sldId id="649" r:id="rId130"/>
    <p:sldId id="715" r:id="rId131"/>
    <p:sldId id="728" r:id="rId132"/>
    <p:sldId id="720" r:id="rId133"/>
    <p:sldId id="302" r:id="rId134"/>
    <p:sldId id="593" r:id="rId135"/>
    <p:sldId id="601" r:id="rId136"/>
    <p:sldId id="758" r:id="rId137"/>
    <p:sldId id="726" r:id="rId138"/>
    <p:sldId id="727" r:id="rId139"/>
    <p:sldId id="767" r:id="rId140"/>
    <p:sldId id="759" r:id="rId141"/>
    <p:sldId id="638" r:id="rId142"/>
    <p:sldId id="600" r:id="rId143"/>
    <p:sldId id="648" r:id="rId144"/>
    <p:sldId id="596" r:id="rId145"/>
    <p:sldId id="598" r:id="rId146"/>
    <p:sldId id="765" r:id="rId147"/>
    <p:sldId id="602" r:id="rId148"/>
    <p:sldId id="760" r:id="rId149"/>
    <p:sldId id="639" r:id="rId150"/>
    <p:sldId id="532" r:id="rId151"/>
    <p:sldId id="599" r:id="rId152"/>
    <p:sldId id="307" r:id="rId153"/>
    <p:sldId id="748" r:id="rId154"/>
    <p:sldId id="604" r:id="rId155"/>
    <p:sldId id="766" r:id="rId156"/>
    <p:sldId id="746" r:id="rId157"/>
    <p:sldId id="721" r:id="rId158"/>
    <p:sldId id="745" r:id="rId159"/>
    <p:sldId id="742" r:id="rId160"/>
    <p:sldId id="743" r:id="rId161"/>
    <p:sldId id="744" r:id="rId162"/>
    <p:sldId id="694" r:id="rId163"/>
    <p:sldId id="769" r:id="rId164"/>
    <p:sldId id="524" r:id="rId165"/>
    <p:sldId id="522" r:id="rId166"/>
    <p:sldId id="523" r:id="rId167"/>
    <p:sldId id="383" r:id="rId1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D289-5728-4E1B-A8A4-08473EE78024}">
          <p14:sldIdLst>
            <p14:sldId id="256"/>
            <p14:sldId id="630"/>
          </p14:sldIdLst>
        </p14:section>
        <p14:section name="Introduction" id="{5A784368-57B4-4351-A497-BA220C0CDE81}">
          <p14:sldIdLst>
            <p14:sldId id="258"/>
            <p14:sldId id="651"/>
            <p14:sldId id="259"/>
            <p14:sldId id="644"/>
            <p14:sldId id="691"/>
            <p14:sldId id="356"/>
            <p14:sldId id="631"/>
            <p14:sldId id="681"/>
            <p14:sldId id="633"/>
            <p14:sldId id="656"/>
            <p14:sldId id="688"/>
            <p14:sldId id="690"/>
            <p14:sldId id="755"/>
            <p14:sldId id="683"/>
            <p14:sldId id="403"/>
            <p14:sldId id="687"/>
          </p14:sldIdLst>
        </p14:section>
        <p14:section name="Resources" id="{0FDFBA23-3CF0-4510-A204-DC47955666D5}">
          <p14:sldIdLst>
            <p14:sldId id="260"/>
            <p14:sldId id="404"/>
            <p14:sldId id="661"/>
            <p14:sldId id="560"/>
            <p14:sldId id="716"/>
            <p14:sldId id="447"/>
            <p14:sldId id="640"/>
            <p14:sldId id="554"/>
            <p14:sldId id="724"/>
            <p14:sldId id="717"/>
            <p14:sldId id="735"/>
            <p14:sldId id="718"/>
            <p14:sldId id="719"/>
            <p14:sldId id="558"/>
            <p14:sldId id="557"/>
            <p14:sldId id="559"/>
            <p14:sldId id="561"/>
            <p14:sldId id="270"/>
            <p14:sldId id="722"/>
            <p14:sldId id="752"/>
            <p14:sldId id="264"/>
            <p14:sldId id="753"/>
            <p14:sldId id="458"/>
            <p14:sldId id="703"/>
            <p14:sldId id="754"/>
            <p14:sldId id="704"/>
            <p14:sldId id="705"/>
            <p14:sldId id="710"/>
            <p14:sldId id="711"/>
            <p14:sldId id="459"/>
            <p14:sldId id="562"/>
            <p14:sldId id="673"/>
            <p14:sldId id="461"/>
            <p14:sldId id="668"/>
            <p14:sldId id="674"/>
            <p14:sldId id="669"/>
            <p14:sldId id="670"/>
            <p14:sldId id="671"/>
            <p14:sldId id="672"/>
            <p14:sldId id="675"/>
            <p14:sldId id="676"/>
            <p14:sldId id="677"/>
            <p14:sldId id="678"/>
            <p14:sldId id="679"/>
          </p14:sldIdLst>
        </p14:section>
        <p14:section name="REST service interface" id="{73234B1E-292A-458B-96BD-D1646C2E2B3C}">
          <p14:sldIdLst>
            <p14:sldId id="281"/>
            <p14:sldId id="572"/>
            <p14:sldId id="282"/>
            <p14:sldId id="613"/>
            <p14:sldId id="614"/>
            <p14:sldId id="284"/>
            <p14:sldId id="571"/>
            <p14:sldId id="643"/>
            <p14:sldId id="617"/>
            <p14:sldId id="419"/>
            <p14:sldId id="286"/>
            <p14:sldId id="573"/>
            <p14:sldId id="477"/>
            <p14:sldId id="295"/>
            <p14:sldId id="292"/>
            <p14:sldId id="393"/>
            <p14:sldId id="394"/>
            <p14:sldId id="736"/>
            <p14:sldId id="290"/>
            <p14:sldId id="310"/>
            <p14:sldId id="311"/>
            <p14:sldId id="685"/>
            <p14:sldId id="747"/>
            <p14:sldId id="761"/>
            <p14:sldId id="762"/>
            <p14:sldId id="475"/>
          </p14:sldIdLst>
        </p14:section>
        <p14:section name="Resources in code" id="{3B0274F8-1B4B-404D-9FAC-7DEBE0C9CD6E}">
          <p14:sldIdLst>
            <p14:sldId id="373"/>
            <p14:sldId id="414"/>
            <p14:sldId id="469"/>
            <p14:sldId id="569"/>
            <p14:sldId id="570"/>
            <p14:sldId id="582"/>
            <p14:sldId id="583"/>
          </p14:sldIdLst>
        </p14:section>
        <p14:section name="Bundles" id="{BDF5F326-FB21-40FB-83A8-5F5817EC5555}">
          <p14:sldIdLst>
            <p14:sldId id="422"/>
            <p14:sldId id="428"/>
            <p14:sldId id="635"/>
            <p14:sldId id="586"/>
            <p14:sldId id="652"/>
            <p14:sldId id="486"/>
          </p14:sldIdLst>
        </p14:section>
        <p14:section name="Search Functionality" id="{B49AE08E-496F-4FEC-ABFF-CB4F1959192D}">
          <p14:sldIdLst>
            <p14:sldId id="357"/>
            <p14:sldId id="489"/>
            <p14:sldId id="589"/>
            <p14:sldId id="493"/>
            <p14:sldId id="495"/>
            <p14:sldId id="590"/>
            <p14:sldId id="397"/>
            <p14:sldId id="591"/>
            <p14:sldId id="542"/>
            <p14:sldId id="732"/>
            <p14:sldId id="768"/>
          </p14:sldIdLst>
        </p14:section>
        <p14:section name="Profiles and validation" id="{6D6EEBC9-33D2-413B-858C-3B4C67EF6125}">
          <p14:sldIdLst>
            <p14:sldId id="618"/>
            <p14:sldId id="697"/>
            <p14:sldId id="698"/>
            <p14:sldId id="699"/>
            <p14:sldId id="737"/>
            <p14:sldId id="739"/>
            <p14:sldId id="740"/>
            <p14:sldId id="700"/>
            <p14:sldId id="729"/>
            <p14:sldId id="757"/>
            <p14:sldId id="702"/>
            <p14:sldId id="750"/>
            <p14:sldId id="712"/>
            <p14:sldId id="713"/>
            <p14:sldId id="714"/>
            <p14:sldId id="628"/>
            <p14:sldId id="649"/>
            <p14:sldId id="715"/>
            <p14:sldId id="728"/>
            <p14:sldId id="720"/>
          </p14:sldIdLst>
        </p14:section>
        <p14:section name="Beyond REST" id="{952537E9-E564-44A8-A484-414F4268056F}">
          <p14:sldIdLst>
            <p14:sldId id="302"/>
            <p14:sldId id="593"/>
            <p14:sldId id="601"/>
            <p14:sldId id="758"/>
            <p14:sldId id="726"/>
            <p14:sldId id="727"/>
            <p14:sldId id="767"/>
            <p14:sldId id="759"/>
            <p14:sldId id="638"/>
            <p14:sldId id="600"/>
            <p14:sldId id="648"/>
            <p14:sldId id="596"/>
            <p14:sldId id="598"/>
            <p14:sldId id="765"/>
            <p14:sldId id="602"/>
            <p14:sldId id="760"/>
            <p14:sldId id="639"/>
            <p14:sldId id="532"/>
            <p14:sldId id="599"/>
            <p14:sldId id="307"/>
            <p14:sldId id="748"/>
            <p14:sldId id="604"/>
            <p14:sldId id="766"/>
          </p14:sldIdLst>
        </p14:section>
        <p14:section name="Moving beyond FHIR" id="{5FE08ADF-576F-3947-B063-213F2FF2CA30}">
          <p14:sldIdLst>
            <p14:sldId id="746"/>
            <p14:sldId id="721"/>
            <p14:sldId id="745"/>
          </p14:sldIdLst>
        </p14:section>
        <p14:section name="Building a server" id="{7DEBD1BB-B2B9-4920-9486-022A914702CB}">
          <p14:sldIdLst>
            <p14:sldId id="742"/>
            <p14:sldId id="743"/>
            <p14:sldId id="744"/>
            <p14:sldId id="694"/>
            <p14:sldId id="769"/>
            <p14:sldId id="524"/>
            <p14:sldId id="522"/>
            <p14:sldId id="523"/>
            <p14:sldId id="38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7" autoAdjust="0"/>
    <p:restoredTop sz="78637" autoAdjust="0"/>
  </p:normalViewPr>
  <p:slideViewPr>
    <p:cSldViewPr>
      <p:cViewPr>
        <p:scale>
          <a:sx n="108" d="100"/>
          <a:sy n="108" d="100"/>
        </p:scale>
        <p:origin x="-656" y="1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54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18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printerSettings" Target="printerSettings/printerSettings1.bin"/><Relationship Id="rId171" Type="http://schemas.openxmlformats.org/officeDocument/2006/relationships/presProps" Target="presProps.xml"/><Relationship Id="rId172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theme" Target="theme/theme1.xml"/><Relationship Id="rId17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6EF14E3-970A-8549-A132-98FB6122AB39}" type="presOf" srcId="{95D9FA2A-C5BC-4752-8E72-6799C0FBC1C6}" destId="{C9DED484-765B-4B50-9650-386C82457535}" srcOrd="0" destOrd="0" presId="urn:microsoft.com/office/officeart/2005/8/layout/matrix3"/>
    <dgm:cxn modelId="{E57393E9-8B7C-AF48-8197-4757AFF31CF2}" type="presOf" srcId="{B5E039F1-BBD9-49CA-AED0-167893AD4C2D}" destId="{AA9D5778-9E54-41DB-BF3A-44486A11C644}" srcOrd="0" destOrd="0" presId="urn:microsoft.com/office/officeart/2005/8/layout/matrix3"/>
    <dgm:cxn modelId="{884882BB-D632-0A42-BE20-80251F98C167}" type="presOf" srcId="{D1EB14A3-E50B-4C6B-8B85-FC2F1AA58ED5}" destId="{ECAE1A64-3C26-4CD0-8055-16154FF0361B}" srcOrd="0" destOrd="0" presId="urn:microsoft.com/office/officeart/2005/8/layout/matrix3"/>
    <dgm:cxn modelId="{2CF54768-E975-264F-AAC1-793324B59E92}" type="presOf" srcId="{1439D559-D189-4FF1-A4FB-F22A15A268D1}" destId="{B6C28692-8BAE-4E06-A3BE-9AAFCCA84D47}" srcOrd="0" destOrd="0" presId="urn:microsoft.com/office/officeart/2005/8/layout/matrix3"/>
    <dgm:cxn modelId="{7F41E92C-6808-B94E-97BA-BC39305D1EF5}" type="presOf" srcId="{3E4F9D75-D5D8-4314-ACBD-27833A7F9B37}" destId="{0F528374-3DE1-4486-B71C-82DC73192314}" srcOrd="0" destOrd="0" presId="urn:microsoft.com/office/officeart/2005/8/layout/matrix3"/>
    <dgm:cxn modelId="{52403ABB-90FF-A940-8260-35B16EF8B2F2}" type="presParOf" srcId="{0F528374-3DE1-4486-B71C-82DC73192314}" destId="{7476B03F-5A87-4E08-A32E-D8B9821AFAB6}" srcOrd="0" destOrd="0" presId="urn:microsoft.com/office/officeart/2005/8/layout/matrix3"/>
    <dgm:cxn modelId="{DA2FD293-2673-D94D-B024-F6FD6C9984EF}" type="presParOf" srcId="{0F528374-3DE1-4486-B71C-82DC73192314}" destId="{ECAE1A64-3C26-4CD0-8055-16154FF0361B}" srcOrd="1" destOrd="0" presId="urn:microsoft.com/office/officeart/2005/8/layout/matrix3"/>
    <dgm:cxn modelId="{67FC1265-20F1-8344-A420-F170BBBEF7A5}" type="presParOf" srcId="{0F528374-3DE1-4486-B71C-82DC73192314}" destId="{AA9D5778-9E54-41DB-BF3A-44486A11C644}" srcOrd="2" destOrd="0" presId="urn:microsoft.com/office/officeart/2005/8/layout/matrix3"/>
    <dgm:cxn modelId="{E33F9A63-F68F-CC43-B80D-A0F262B2FDCF}" type="presParOf" srcId="{0F528374-3DE1-4486-B71C-82DC73192314}" destId="{B6C28692-8BAE-4E06-A3BE-9AAFCCA84D47}" srcOrd="3" destOrd="0" presId="urn:microsoft.com/office/officeart/2005/8/layout/matrix3"/>
    <dgm:cxn modelId="{47DDF792-A9D0-1541-9DF4-C4166DA872A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4A94A1A-B467-40CA-9E23-CABA9162145C}" type="presOf" srcId="{B5E039F1-BBD9-49CA-AED0-167893AD4C2D}" destId="{AA9D5778-9E54-41DB-BF3A-44486A11C644}" srcOrd="0" destOrd="0" presId="urn:microsoft.com/office/officeart/2005/8/layout/matrix3"/>
    <dgm:cxn modelId="{3FB4BD04-5628-401C-AF1A-5C3C3A398BFC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A49CD688-3FA8-4FEB-A266-824844554398}" type="presOf" srcId="{D1EB14A3-E50B-4C6B-8B85-FC2F1AA58ED5}" destId="{ECAE1A64-3C26-4CD0-8055-16154FF0361B}" srcOrd="0" destOrd="0" presId="urn:microsoft.com/office/officeart/2005/8/layout/matrix3"/>
    <dgm:cxn modelId="{C93E9C26-C80B-44C1-A4B3-A2500EEB5EE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DA0A69D-A971-419C-B48E-D1580D999CD6}" type="presOf" srcId="{3E4F9D75-D5D8-4314-ACBD-27833A7F9B37}" destId="{0F528374-3DE1-4486-B71C-82DC73192314}" srcOrd="0" destOrd="0" presId="urn:microsoft.com/office/officeart/2005/8/layout/matrix3"/>
    <dgm:cxn modelId="{EC8E97A0-C76F-449E-AE35-23690890B01D}" type="presParOf" srcId="{0F528374-3DE1-4486-B71C-82DC73192314}" destId="{7476B03F-5A87-4E08-A32E-D8B9821AFAB6}" srcOrd="0" destOrd="0" presId="urn:microsoft.com/office/officeart/2005/8/layout/matrix3"/>
    <dgm:cxn modelId="{EC9A06C7-20A0-4042-942C-DD7ABFB27590}" type="presParOf" srcId="{0F528374-3DE1-4486-B71C-82DC73192314}" destId="{ECAE1A64-3C26-4CD0-8055-16154FF0361B}" srcOrd="1" destOrd="0" presId="urn:microsoft.com/office/officeart/2005/8/layout/matrix3"/>
    <dgm:cxn modelId="{44AECA5B-ED71-41D0-92B9-5C18223FCE59}" type="presParOf" srcId="{0F528374-3DE1-4486-B71C-82DC73192314}" destId="{AA9D5778-9E54-41DB-BF3A-44486A11C644}" srcOrd="2" destOrd="0" presId="urn:microsoft.com/office/officeart/2005/8/layout/matrix3"/>
    <dgm:cxn modelId="{F40D93E5-527B-4D06-867A-E8F626E1B54C}" type="presParOf" srcId="{0F528374-3DE1-4486-B71C-82DC73192314}" destId="{B6C28692-8BAE-4E06-A3BE-9AAFCCA84D47}" srcOrd="3" destOrd="0" presId="urn:microsoft.com/office/officeart/2005/8/layout/matrix3"/>
    <dgm:cxn modelId="{8C48B51C-274A-44DE-A72C-C6261DBE045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584819" y="0"/>
          <a:ext cx="2527920" cy="25279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824972" y="240152"/>
          <a:ext cx="985888" cy="9858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288279"/>
        <a:ext cx="889634" cy="889634"/>
      </dsp:txXfrm>
    </dsp:sp>
    <dsp:sp modelId="{AA9D5778-9E54-41DB-BF3A-44486A11C644}">
      <dsp:nvSpPr>
        <dsp:cNvPr id="0" name=""/>
        <dsp:cNvSpPr/>
      </dsp:nvSpPr>
      <dsp:spPr>
        <a:xfrm>
          <a:off x="1886698" y="240152"/>
          <a:ext cx="985888" cy="98588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Documents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288279"/>
        <a:ext cx="889634" cy="889634"/>
      </dsp:txXfrm>
    </dsp:sp>
    <dsp:sp modelId="{B6C28692-8BAE-4E06-A3BE-9AAFCCA84D47}">
      <dsp:nvSpPr>
        <dsp:cNvPr id="0" name=""/>
        <dsp:cNvSpPr/>
      </dsp:nvSpPr>
      <dsp:spPr>
        <a:xfrm>
          <a:off x="824972" y="1301878"/>
          <a:ext cx="985888" cy="98588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Messages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873099" y="1350005"/>
        <a:ext cx="889634" cy="889634"/>
      </dsp:txXfrm>
    </dsp:sp>
    <dsp:sp modelId="{C9DED484-765B-4B50-9650-386C82457535}">
      <dsp:nvSpPr>
        <dsp:cNvPr id="0" name=""/>
        <dsp:cNvSpPr/>
      </dsp:nvSpPr>
      <dsp:spPr>
        <a:xfrm>
          <a:off x="1886698" y="1301878"/>
          <a:ext cx="985888" cy="985888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Services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1934825" y="1350005"/>
        <a:ext cx="889634" cy="889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0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condition.htm" TargetMode="External"/><Relationship Id="rId4" Type="http://schemas.openxmlformats.org/officeDocument/2006/relationships/hyperlink" Target="http://www.hl7.org/implement/standards/fhir/patient.htm" TargetMode="External"/><Relationship Id="rId5" Type="http://schemas.openxmlformats.org/officeDocument/2006/relationships/hyperlink" Target="http://www.hl7.org/implement/standards/fhir/procedure.ht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hl7.org/implement/standards/fhir/observation.htm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Relationship Id="rId3" Type="http://schemas.openxmlformats.org/officeDocument/2006/relationships/hyperlink" Target="http://fhirtest.uhn.ca/baseDstu2/Observation?date=2015-10-13&amp;_include=Observation:patient" TargetMode="Externa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noProof="0" dirty="0" smtClean="0"/>
              <a:t>[Use FHIR as the common language for a Vendor Neutral Archive – this is not pictured here but is ] [RS]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combination….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10:00-40:00 (30 minutes) [33 slides, 8</a:t>
            </a:r>
            <a:r>
              <a:rPr lang="en-US" baseline="0" dirty="0" smtClean="0"/>
              <a:t> to 40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 at resources (reminder</a:t>
            </a:r>
            <a:r>
              <a:rPr lang="en-US" baseline="0" dirty="0" smtClean="0"/>
              <a:t> from earlier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8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8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noProof="0" dirty="0" smtClean="0"/>
              <a:t>No context conduction: </a:t>
            </a:r>
            <a:r>
              <a:rPr lang="en-US" dirty="0"/>
              <a:t>if a </a:t>
            </a:r>
            <a:r>
              <a:rPr lang="en-US" dirty="0">
                <a:hlinkClick r:id="rId3"/>
              </a:rPr>
              <a:t>Condition</a:t>
            </a:r>
            <a:r>
              <a:rPr lang="en-US" dirty="0"/>
              <a:t> resource references a particular </a:t>
            </a:r>
            <a:r>
              <a:rPr lang="en-US" dirty="0">
                <a:hlinkClick r:id="rId4"/>
              </a:rPr>
              <a:t>Patient</a:t>
            </a:r>
            <a:r>
              <a:rPr lang="en-US" dirty="0"/>
              <a:t> as it's subject, and it links to a </a:t>
            </a:r>
            <a:r>
              <a:rPr lang="en-US" dirty="0">
                <a:hlinkClick r:id="rId5"/>
              </a:rPr>
              <a:t>Procedure</a:t>
            </a:r>
            <a:r>
              <a:rPr lang="en-US" dirty="0"/>
              <a:t> resource as it's cause, there is no automatic rule or implication that the procedure has the same patient as it's subject</a:t>
            </a:r>
            <a:r>
              <a:rPr lang="en-US" dirty="0" smtClean="0"/>
              <a:t>.</a:t>
            </a:r>
          </a:p>
          <a:p>
            <a:pPr marL="171428" indent="-171428">
              <a:buFont typeface="Arial" charset="0"/>
              <a:buChar char="•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4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baseline="0" dirty="0" smtClean="0"/>
              <a:t>Medication Dispense – the Resource root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Dispense &amp; Substitution are components within Medication Dispense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Use of non-primitive “datatypes” / “value types”</a:t>
            </a:r>
          </a:p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[RS] Black diamond signifies Composition – these don’t have a life outside of the associated class.</a:t>
            </a:r>
          </a:p>
          <a:p>
            <a:pPr marL="171428" indent="-171428">
              <a:buFontTx/>
              <a:buChar char="-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12639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spec and look</a:t>
            </a:r>
            <a:r>
              <a:rPr lang="en-US" baseline="0" dirty="0" smtClean="0"/>
              <a:t> at element types – the hierarchy  of elements – Domain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4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References</a:t>
            </a:r>
            <a:r>
              <a:rPr lang="nl-NL" b="1" baseline="0" dirty="0" smtClean="0"/>
              <a:t> between resources are not by “business key”, it</a:t>
            </a:r>
            <a:r>
              <a:rPr lang="nl-NL" b="1" dirty="0" smtClean="0"/>
              <a:t> is *not* the patient id, it’s a REST URI! </a:t>
            </a:r>
            <a:r>
              <a:rPr lang="nl-NL" b="0" dirty="0" smtClean="0"/>
              <a:t>[RS]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9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 smtClean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Patient.identifier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The URL is the position of the resource and isn’t shown in the resource itself (metadata, see next slide)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Good to use words “Id” or “identifier” (even though those words are actually the same thing in most other contexts) [RS]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Bundle there are </a:t>
            </a:r>
            <a:r>
              <a:rPr lang="en-US" baseline="0" dirty="0" err="1" smtClean="0"/>
              <a:t>eTAGS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5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[RS] changed composit</a:t>
            </a:r>
            <a:r>
              <a:rPr lang="en-US" baseline="0" dirty="0" smtClean="0"/>
              <a:t>e to complex</a:t>
            </a:r>
            <a:endParaRPr lang="en-US" dirty="0" smtClean="0"/>
          </a:p>
          <a:p>
            <a:pPr marL="171428" indent="-171428">
              <a:buFontTx/>
              <a:buChar char="-"/>
            </a:pPr>
            <a:r>
              <a:rPr lang="en-US" dirty="0" smtClean="0"/>
              <a:t>[RS – resources</a:t>
            </a:r>
            <a:r>
              <a:rPr lang="en-US" baseline="0" dirty="0" smtClean="0"/>
              <a:t> are user definable?</a:t>
            </a:r>
            <a:r>
              <a:rPr lang="en-US" dirty="0" smtClean="0"/>
              <a:t>] </a:t>
            </a:r>
            <a:r>
              <a:rPr lang="en-US" strike="sngStrike" dirty="0" smtClean="0"/>
              <a:t>Only the Resources are user-definable, other types are “built-in” 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Constrained types are</a:t>
            </a:r>
            <a:r>
              <a:rPr lang="en-US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Resources can use both (derived) primitives and complex</a:t>
            </a:r>
            <a:r>
              <a:rPr lang="en-US" baseline="0" dirty="0" smtClean="0"/>
              <a:t> </a:t>
            </a:r>
            <a:r>
              <a:rPr lang="en-US" strike="sngStrike" dirty="0" smtClean="0"/>
              <a:t>composite </a:t>
            </a:r>
            <a:r>
              <a:rPr lang="en-US" dirty="0" smtClean="0"/>
              <a:t>datatypes in its definitions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Datatypes use both primitives and other datatypes.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 datatypes use attributes with cardinality &gt; 1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CodeableConcept.primary</a:t>
            </a:r>
            <a:r>
              <a:rPr lang="en-US" baseline="0" dirty="0" smtClean="0"/>
              <a:t> is actually refers to a coding in CodeableConcept.coding, so is not a code itself.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Quantity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has constrained variations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 Distance, Count, Duration, Money. 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They introduce constraints on useable units, but do not add attributes, so not shown here.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Note that HumanId.assigner refers to a Resource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98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4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Now we will look at FHIR definitions</a:t>
            </a:r>
            <a:r>
              <a:rPr lang="en-US" baseline="0" dirty="0" smtClean="0"/>
              <a:t> </a:t>
            </a:r>
            <a:r>
              <a:rPr lang="en-US" dirty="0" smtClean="0"/>
              <a:t>from the bottom</a:t>
            </a:r>
            <a:r>
              <a:rPr lang="en-US" baseline="0" dirty="0" smtClean="0"/>
              <a:t> up, from datatype primitives, in several steps up to resources [RS]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lexical rendering for these primitives in Xml is the same as in JSON (maybe this should go in the serialization section)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Expressing the allowed values in terms of XSD primitives brings in more variability then we would like. E.g. “0” and “1” are valid for xs:boolean.  “+000004”, “4”, “+4” are all valid decimals.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53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1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15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The content</a:t>
            </a:r>
            <a:r>
              <a:rPr lang="en-US" baseline="0" dirty="0" smtClean="0"/>
              <a:t> of a primitive is not rendered in XML as a text node but as an attribute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Notice how the “system” of a code is now a uri, so unlike in v3 an OID is now ALSO a uri (urn:oid:1.2.3.4.5)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baseline="0" dirty="0" smtClean="0"/>
              <a:t>he element “identifier” is of type Identifier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element “telecom” repeats, there is no notion of a “list” in Xml.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Empty elements are left out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Both Identifier and Contact are datatypes, of identifier and telecom respectively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somewhat confusing that Organization.telecom has a type of Contact, and there is also a component class in Organization called Contact.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* value[x] means: </a:t>
            </a:r>
            <a:r>
              <a:rPr lang="en-US" dirty="0" smtClean="0"/>
              <a:t>An element with a name that starts with “value”. The [x] is replaced by the (capitalized) name of the actual datatype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There are references that can reference more than one type of resource!  In this example: Resource(Patient | Group | Device)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 reference has a “type” element to indicate the kind of Resource that is referenced</a:t>
            </a:r>
          </a:p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References may be: Relative</a:t>
            </a:r>
            <a:r>
              <a:rPr lang="en-US" baseline="0" dirty="0" smtClean="0"/>
              <a:t> (on the same server), a</a:t>
            </a:r>
            <a:r>
              <a:rPr lang="en-US" dirty="0" smtClean="0"/>
              <a:t>bsolute URL (somewhere</a:t>
            </a:r>
            <a:r>
              <a:rPr lang="en-US" baseline="0" dirty="0" smtClean="0"/>
              <a:t> external) and internal (not treated here)</a:t>
            </a:r>
          </a:p>
          <a:p>
            <a:pPr marL="171428" indent="-171428">
              <a:buFont typeface="Arial" charset="0"/>
              <a:buChar char="•"/>
            </a:pP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3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CodeableConcept builds on Coding, which uses code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[Rik - This slide redone, CodeableConcept had extra attribute, also swapped the classes around. XML was using Problem which no longer exists]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Examples is from </a:t>
            </a:r>
            <a:r>
              <a:rPr lang="nl-NL" dirty="0" smtClean="0">
                <a:hlinkClick r:id="rId3"/>
              </a:rPr>
              <a:t>http://www.hl7.org/implement/standards/fhir/observation.htm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r>
              <a:rPr lang="en-GB" dirty="0" smtClean="0"/>
              <a:t>[RS] [removed bindings part, next slide]</a:t>
            </a:r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GB" baseline="0" dirty="0" smtClean="0"/>
              <a:t>Rik - Bindings are to value sets, as indicated by the “/vs/” in that path.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Bindings</a:t>
            </a:r>
            <a:r>
              <a:rPr lang="en-US" baseline="0" dirty="0" smtClean="0"/>
              <a:t> use ValueSets to define what codes are allowed.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Patient.administrativeGender has a binding using the </a:t>
            </a:r>
            <a:r>
              <a:rPr lang="en-US" b="1" baseline="0" dirty="0" smtClean="0"/>
              <a:t>valueset</a:t>
            </a:r>
            <a:r>
              <a:rPr lang="en-US" baseline="0" dirty="0" smtClean="0"/>
              <a:t> “http://hl7.org/fhir/vs/administrative-gender”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This valueset includes codes from two </a:t>
            </a:r>
            <a:r>
              <a:rPr lang="en-US" b="1" baseline="0" dirty="0" smtClean="0"/>
              <a:t>code systems</a:t>
            </a:r>
            <a:r>
              <a:rPr lang="en-US" b="0" baseline="0" dirty="0" smtClean="0"/>
              <a:t> http://hl7.org/fhir/v3/AdministrativeGender and http://hl7.org/fhir/v3/NullFlavor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="0" baseline="0" dirty="0" smtClean="0"/>
              <a:t>So yes, FHIR reused code systems from v3 (and v2), and has some defined specifically for FHIR.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8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condition with different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Expand 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</a:t>
            </a:r>
            <a:r>
              <a:rPr lang="en-US" dirty="0" err="1" smtClean="0"/>
              <a:t>valueset</a:t>
            </a:r>
            <a:r>
              <a:rPr lang="en-US" dirty="0" smtClean="0"/>
              <a:t>-condition-code/$</a:t>
            </a:r>
            <a:r>
              <a:rPr lang="en-US" dirty="0" err="1" smtClean="0"/>
              <a:t>expand?filter</a:t>
            </a:r>
            <a:r>
              <a:rPr lang="en-US" dirty="0" smtClean="0"/>
              <a:t>=diabetes</a:t>
            </a:r>
          </a:p>
          <a:p>
            <a:pPr lvl="1"/>
            <a:r>
              <a:rPr lang="en-US" dirty="0" smtClean="0"/>
              <a:t> Lookup</a:t>
            </a:r>
          </a:p>
          <a:p>
            <a:pPr lvl="2"/>
            <a:r>
              <a:rPr lang="en-US" dirty="0" smtClean="0"/>
              <a:t> http://</a:t>
            </a:r>
            <a:r>
              <a:rPr lang="en-US" dirty="0" err="1" smtClean="0"/>
              <a:t>fhir-dev.healthintersections.com.au</a:t>
            </a:r>
            <a:r>
              <a:rPr lang="en-US" dirty="0" smtClean="0"/>
              <a:t>/open/ValueSet/$</a:t>
            </a:r>
            <a:r>
              <a:rPr lang="en-US" dirty="0" err="1" smtClean="0"/>
              <a:t>lookup?system</a:t>
            </a:r>
            <a:r>
              <a:rPr lang="en-US" dirty="0" smtClean="0"/>
              <a:t>=http://</a:t>
            </a:r>
            <a:r>
              <a:rPr lang="en-US" dirty="0" err="1" smtClean="0"/>
              <a:t>loinc.org&amp;code</a:t>
            </a:r>
            <a:r>
              <a:rPr lang="en-US" dirty="0" smtClean="0"/>
              <a:t>=8480-6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85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minutes) [26 slides, 41 to 66]</a:t>
            </a:r>
          </a:p>
          <a:p>
            <a:endParaRPr lang="en-US" dirty="0" smtClean="0"/>
          </a:p>
          <a:p>
            <a:r>
              <a:rPr lang="en-US" dirty="0" smtClean="0"/>
              <a:t>Rik -</a:t>
            </a:r>
            <a:r>
              <a:rPr lang="en-US" baseline="0" dirty="0" smtClean="0"/>
              <a:t> start at 14:20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5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Content is the same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8545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Start at the top right with</a:t>
            </a:r>
            <a:r>
              <a:rPr lang="en-GB" baseline="0" dirty="0" smtClean="0"/>
              <a:t> the report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9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There can be a Byte Order Mark, but hopefully your framework handles all that ;-) [RS this is an optional character string preceding a UTF-8 set of bytes, to say if little endian or big endian – which is actually irrelevant to UTF-8]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response returns a Content-Location header with a version-specific location….see </a:t>
            </a:r>
            <a:r>
              <a:rPr lang="en-US" strike="sngStrike" baseline="0" dirty="0" smtClean="0"/>
              <a:t>next </a:t>
            </a:r>
            <a:r>
              <a:rPr lang="en-US" baseline="0" dirty="0" smtClean="0"/>
              <a:t>slide 52 [RS]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Specify XML / JSON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More on query later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0" indent="0" defTabSz="914281">
              <a:buFont typeface="Arial" charset="0"/>
              <a:buNone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Pink</a:t>
            </a:r>
            <a:r>
              <a:rPr lang="en-US" baseline="0" dirty="0" smtClean="0"/>
              <a:t> box is resource</a:t>
            </a:r>
          </a:p>
          <a:p>
            <a:r>
              <a:rPr lang="en-US" baseline="0" dirty="0" smtClean="0"/>
              <a:t>Metadata has the ID, and history with version of 4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(core resource and stuff around the resource – yellow is no longer in HTTP, but in metadata) - </a:t>
            </a:r>
            <a:r>
              <a:rPr lang="nl-NL" sz="1200" i="1" dirty="0" smtClean="0"/>
              <a:t>http://hl7.org/fhir/tag</a:t>
            </a:r>
            <a:r>
              <a:rPr lang="nl-NL" sz="1200" dirty="0" smtClean="0"/>
              <a:t>http://example.org/fhir/Status#Test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04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that the Version Id is considered a "weak"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 </a:t>
            </a:r>
            <a:r>
              <a:rPr lang="en-US" dirty="0" err="1" smtClean="0"/>
              <a:t>ETag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headers should be prefixed with </a:t>
            </a:r>
            <a:r>
              <a:rPr lang="en-US" dirty="0" smtClean="0"/>
              <a:t>W/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and enclosed in quotes, for example: </a:t>
            </a:r>
            <a:r>
              <a:rPr lang="en-US" dirty="0" err="1" smtClean="0"/>
              <a:t>ETag</a:t>
            </a:r>
            <a:r>
              <a:rPr lang="en-US" dirty="0" smtClean="0"/>
              <a:t>: W/"3141"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8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You can retrieve any patient using a GET on the patient’s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We have our own MIME-type: “application/xml+fhir” and “application/json+fhir”</a:t>
            </a:r>
          </a:p>
          <a:p>
            <a:pPr marL="171428" indent="-171428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these</a:t>
            </a:r>
            <a:r>
              <a:rPr lang="en-GB" baseline="0" dirty="0" smtClean="0"/>
              <a:t> are section numbers from FHIR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6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Whether server allows this depends on the level of trust between</a:t>
            </a:r>
            <a:r>
              <a:rPr lang="en-US" baseline="0" dirty="0" smtClean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2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Behaviour depends on</a:t>
            </a:r>
            <a:r>
              <a:rPr lang="en-US" baseline="0" dirty="0" smtClean="0"/>
              <a:t> server configuration (and made public in a conformance statement).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36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deletion operation should be understood as deleting the record of the resource,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 nothing about the state of the real-world corresponding resource implied.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67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Now, if you query for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33, </a:t>
            </a:r>
            <a:r>
              <a:rPr lang="en-US" sz="1200" b="0" dirty="0" smtClean="0">
                <a:latin typeface="Courier New" pitchFamily="49" charset="0"/>
                <a:cs typeface="Courier New" pitchFamily="49" charset="0"/>
              </a:rPr>
              <a:t>you</a:t>
            </a:r>
            <a:r>
              <a:rPr lang="en-US" sz="1200" b="0" baseline="0" dirty="0" smtClean="0">
                <a:latin typeface="Courier New" pitchFamily="49" charset="0"/>
                <a:cs typeface="Courier New" pitchFamily="49" charset="0"/>
              </a:rPr>
              <a:t> get a 410 [RS corrected note from @33, no longer using @]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[7 slides, 67 to 73] </a:t>
            </a:r>
          </a:p>
          <a:p>
            <a:r>
              <a:rPr lang="en-US" dirty="0" smtClean="0"/>
              <a:t>Rik - should start at 14:50,</a:t>
            </a:r>
            <a:r>
              <a:rPr lang="en-US" baseline="0" dirty="0" smtClean="0"/>
              <a:t> with break at 15:00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6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[RS]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NuGet</a:t>
            </a:r>
            <a:r>
              <a:rPr lang="en-US" baseline="0" dirty="0" smtClean="0"/>
              <a:t> syntax: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Install-Package Hl7.Fhir –Pre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http://ewoutkramer.github.io/fhir-net-api/whats-new.html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105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96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minutes, 16 slides 74 to 89)</a:t>
            </a:r>
          </a:p>
          <a:p>
            <a:r>
              <a:rPr lang="en-US" dirty="0" smtClean="0"/>
              <a:t>Rik - Start after break at 15:30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6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44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[RS _since</a:t>
            </a:r>
            <a:r>
              <a:rPr lang="nl-NL" baseline="0" dirty="0" smtClean="0"/>
              <a:t> is used with _history</a:t>
            </a:r>
            <a:r>
              <a:rPr lang="nl-NL" dirty="0" smtClean="0"/>
              <a:t>]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7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102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 _searc</a:t>
            </a:r>
            <a:r>
              <a:rPr lang="en-US" baseline="0" dirty="0" smtClean="0"/>
              <a:t>h version is an alternative, and is documented in 2.1.11, under RESTful API</a:t>
            </a:r>
          </a:p>
          <a:p>
            <a:r>
              <a:rPr lang="en-US" baseline="0" dirty="0" smtClean="0"/>
              <a:t>[RS] note search is case and accent insensitive (unless :exact is specified), and are “partial”. 2.2.2.4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53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31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[RS]</a:t>
            </a:r>
            <a:r>
              <a:rPr lang="en-US" baseline="0" noProof="0" dirty="0" smtClean="0"/>
              <a:t> key here is that some are neither M nor F</a:t>
            </a:r>
            <a:endParaRPr lang="en-US" noProof="0" dirty="0" smtClean="0"/>
          </a:p>
          <a:p>
            <a:r>
              <a:rPr lang="en-US" noProof="0" dirty="0" smtClean="0"/>
              <a:t>[RS] </a:t>
            </a:r>
            <a:r>
              <a:rPr lang="en-US" strike="sngStrike" noProof="0" dirty="0" smtClean="0"/>
              <a:t>Look at</a:t>
            </a:r>
            <a:r>
              <a:rPr lang="en-US" strike="sngStrike" baseline="0" noProof="0" dirty="0" smtClean="0"/>
              <a:t>  </a:t>
            </a:r>
            <a:r>
              <a:rPr lang="en-US" strike="noStrike" baseline="0" noProof="0" dirty="0" smtClean="0"/>
              <a:t> For more info see m</a:t>
            </a:r>
            <a:r>
              <a:rPr lang="en-US" baseline="0" noProof="0" dirty="0" smtClean="0"/>
              <a:t>odifiers on the HL7 FHIR site (:exact, :missing, etc.) Search, 2.2.2.1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http://fhirtest.uhn.ca/baseDstu2/Observation?date=2016-10-13&amp;_include=Observation:patient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65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[9 slides, 126 to 134]</a:t>
            </a:r>
          </a:p>
          <a:p>
            <a:r>
              <a:rPr lang="en-US" dirty="0" smtClean="0"/>
              <a:t>Rik</a:t>
            </a:r>
            <a:r>
              <a:rPr lang="en-US" baseline="0" dirty="0" smtClean="0"/>
              <a:t> – 16:45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 your own dog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7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6800" y="819150"/>
            <a:ext cx="4441825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10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</a:t>
            </a:r>
            <a:r>
              <a:rPr lang="en-US" baseline="0" dirty="0" smtClean="0"/>
              <a:t> think these notes are copied from slide 20</a:t>
            </a:r>
            <a:r>
              <a:rPr lang="en-US" dirty="0" smtClean="0"/>
              <a:t>]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Only the Resources are user-definable, other types are “built-in”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Constrained types are</a:t>
            </a:r>
            <a:r>
              <a:rPr lang="en-US" strike="sngStrike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Resources can use both (derived) primitives and composite datatypes in its definitions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Note: birth order is already provided for</a:t>
            </a:r>
            <a:r>
              <a:rPr lang="en-US" baseline="0" dirty="0" smtClean="0"/>
              <a:t> in FHIR through the 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6125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lIns="91431" tIns="45716" rIns="91431" bIns="45716"/>
          <a:lstStyle/>
          <a:p>
            <a:fld id="{3A1F50BE-48AE-4332-BF46-C112AB8C5E91}" type="slidenum">
              <a:rPr lang="en-CA" smtClean="0"/>
              <a:t>120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may be several servers sharing the work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in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3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1:50:00-2:00:00 (10 minutes) [18 slides, 99 to 116]</a:t>
            </a:r>
          </a:p>
          <a:p>
            <a:r>
              <a:rPr lang="en-US" dirty="0" smtClean="0"/>
              <a:t>Rik - Start 16:25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83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Document, no matter how nested, is flattened to a list of entries, the Document’s header being the first.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document header (and any other the other resources) refer to each other using normal references to reflect the document’s nesting.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135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142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27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Tags are http header “category”s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98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But of course, some server could have functions to disassemble documents on reception. Since the contents</a:t>
            </a:r>
            <a:r>
              <a:rPr lang="en-US" baseline="0" dirty="0" smtClean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29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Message is similar, refers</a:t>
            </a:r>
            <a:r>
              <a:rPr lang="en-US" baseline="0" dirty="0" smtClean="0"/>
              <a:t> (amongst others) to its author, and contains information about the source, destination and the event that triggered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79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It’s the same drop-off point as for documents!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156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159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2:35:00-2:55:00 (20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783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10:00-35:00 (25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26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 –</a:t>
            </a:r>
            <a:r>
              <a:rPr lang="en-US" baseline="0" dirty="0" smtClean="0"/>
              <a:t> added thank you]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 query out in real time…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5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2016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4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2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/>
              <a:pPr/>
              <a:t>3/05/16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3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47" y="1575794"/>
            <a:ext cx="7781413" cy="41612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44219" y="54457"/>
            <a:ext cx="8181808" cy="6340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16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2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08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97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04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55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parante pagina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2016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2" r:id="rId5"/>
    <p:sldLayoutId id="2147483693" r:id="rId6"/>
    <p:sldLayoutId id="2147483690" r:id="rId7"/>
    <p:sldLayoutId id="2147483691" r:id="rId8"/>
    <p:sldLayoutId id="2147483694" r:id="rId9"/>
    <p:sldLayoutId id="2147483696" r:id="rId10"/>
    <p:sldLayoutId id="2147483697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hir.hl7.org.nz/dstu2/StructureDefinition/al-certainty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resource-operations.html%23validate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w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t.fhir.org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www.hl7.org/implement/standards/fhir/documents.html%23bundle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65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6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2016May/mapping-language.html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egis.net/touchstone.html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70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forge.hl7.org/gf/project/fhir/scmsvn/?action=browse&amp;path=/trunk/presentations/2016-01%20Tutoria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hl7.org/implement/standards/fhir/datatypes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microsoft.com/office/2007/relationships/hdphoto" Target="../media/hdphoto2.wdp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lifecycle.html%23current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erver.org/fhir/Binary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hl7.org/fhir/conformance.htm" TargetMode="External"/><Relationship Id="rId3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1100" y="1828800"/>
            <a:ext cx="6781800" cy="1873250"/>
          </a:xfrm>
        </p:spPr>
        <p:txBody>
          <a:bodyPr/>
          <a:lstStyle/>
          <a:p>
            <a:r>
              <a:rPr lang="en-GB" sz="4800" smtClean="0"/>
              <a:t>FHIR for Developers</a:t>
            </a:r>
            <a:endParaRPr lang="en-GB" sz="4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0" y="4114800"/>
            <a:ext cx="64008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100" kern="0" dirty="0" smtClean="0">
              <a:ea typeface="ＭＳ Ｐゴシック" pitchFamily="34" charset="-128"/>
            </a:endParaRPr>
          </a:p>
          <a:p>
            <a:r>
              <a:rPr lang="en-US" sz="2400" kern="0" dirty="0" smtClean="0">
                <a:ea typeface="ＭＳ Ｐゴシック" pitchFamily="34" charset="-128"/>
              </a:rPr>
              <a:t>HL7 Working Group Meeting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Montreal, Canada, May 2016</a:t>
            </a:r>
          </a:p>
          <a:p>
            <a:r>
              <a:rPr lang="en-US" sz="2400" kern="0" dirty="0" smtClean="0">
                <a:ea typeface="ＭＳ Ｐゴシック" pitchFamily="34" charset="-128"/>
              </a:rPr>
              <a:t>David Hay</a:t>
            </a:r>
          </a:p>
          <a:p>
            <a:endParaRPr lang="en-US" sz="2100" kern="0" dirty="0" smtClean="0">
              <a:ea typeface="ＭＳ Ｐゴシック" pitchFamily="34" charset="-128"/>
            </a:endParaRPr>
          </a:p>
          <a:p>
            <a:endParaRPr lang="en-US" sz="21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3810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  <a:latin typeface="+mj-lt"/>
              </a:rPr>
              <a:t>FHIR TIMELINE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4483095"/>
            <a:ext cx="8424936" cy="0"/>
          </a:xfrm>
          <a:prstGeom prst="line">
            <a:avLst/>
          </a:prstGeom>
          <a:ln w="34925"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8788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2012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5960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2016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7374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2014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4546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2018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313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2020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1259632" y="3042935"/>
            <a:ext cx="576064" cy="1440160"/>
            <a:chOff x="1835696" y="3356992"/>
            <a:chExt cx="576064" cy="144016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178831" y="2186037"/>
            <a:ext cx="57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First</a:t>
            </a:r>
            <a:br>
              <a:rPr lang="en-US" sz="1400" dirty="0" smtClean="0">
                <a:solidFill>
                  <a:schemeClr val="accent6"/>
                </a:solidFill>
              </a:rPr>
            </a:br>
            <a:r>
              <a:rPr lang="en-US" sz="1400" dirty="0" smtClean="0">
                <a:solidFill>
                  <a:schemeClr val="accent6"/>
                </a:solidFill>
              </a:rPr>
              <a:t>Draft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31" y="4659048"/>
            <a:ext cx="62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2011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667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2015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3081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2013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0253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2017</a:t>
            </a:r>
            <a:endParaRPr lang="en-US" sz="1600" dirty="0">
              <a:solidFill>
                <a:srgbClr val="3A39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38839" y="4659048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A393A"/>
                </a:solidFill>
              </a:rPr>
              <a:t>2019</a:t>
            </a:r>
            <a:endParaRPr lang="en-US" sz="1600" dirty="0">
              <a:solidFill>
                <a:srgbClr val="3A393A"/>
              </a:solidFill>
            </a:endParaRPr>
          </a:p>
        </p:txBody>
      </p:sp>
      <p:grpSp>
        <p:nvGrpSpPr>
          <p:cNvPr id="22" name="Group 36"/>
          <p:cNvGrpSpPr/>
          <p:nvPr/>
        </p:nvGrpSpPr>
        <p:grpSpPr>
          <a:xfrm>
            <a:off x="3275856" y="3042935"/>
            <a:ext cx="576064" cy="1440160"/>
            <a:chOff x="1835696" y="3356992"/>
            <a:chExt cx="576064" cy="1440160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rgbClr val="0048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94237" y="2189600"/>
            <a:ext cx="673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1</a:t>
            </a:r>
            <a:r>
              <a:rPr lang="en-US" sz="1400" baseline="30000" dirty="0" smtClean="0">
                <a:solidFill>
                  <a:schemeClr val="accent6"/>
                </a:solidFill>
              </a:rPr>
              <a:t>st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 smtClean="0">
                <a:solidFill>
                  <a:schemeClr val="accent6"/>
                </a:solidFill>
              </a:rPr>
              <a:t>DSTU</a:t>
            </a:r>
          </a:p>
        </p:txBody>
      </p:sp>
      <p:grpSp>
        <p:nvGrpSpPr>
          <p:cNvPr id="26" name="Group 53"/>
          <p:cNvGrpSpPr/>
          <p:nvPr/>
        </p:nvGrpSpPr>
        <p:grpSpPr>
          <a:xfrm>
            <a:off x="4406904" y="2210447"/>
            <a:ext cx="726667" cy="2272648"/>
            <a:chOff x="4133365" y="2524504"/>
            <a:chExt cx="726667" cy="2272648"/>
          </a:xfrm>
        </p:grpSpPr>
        <p:sp>
          <p:nvSpPr>
            <p:cNvPr id="27" name="TextBox 26"/>
            <p:cNvSpPr txBox="1"/>
            <p:nvPr/>
          </p:nvSpPr>
          <p:spPr>
            <a:xfrm>
              <a:off x="4133365" y="2524504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DSTU</a:t>
              </a:r>
            </a:p>
          </p:txBody>
        </p:sp>
        <p:grpSp>
          <p:nvGrpSpPr>
            <p:cNvPr id="28" name="Group 43"/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/>
          <p:cNvGrpSpPr/>
          <p:nvPr/>
        </p:nvGrpSpPr>
        <p:grpSpPr>
          <a:xfrm>
            <a:off x="6204335" y="2186041"/>
            <a:ext cx="729019" cy="2297057"/>
            <a:chOff x="5555524" y="2500095"/>
            <a:chExt cx="729019" cy="2297057"/>
          </a:xfrm>
        </p:grpSpPr>
        <p:sp>
          <p:nvSpPr>
            <p:cNvPr id="32" name="TextBox 31"/>
            <p:cNvSpPr txBox="1"/>
            <p:nvPr/>
          </p:nvSpPr>
          <p:spPr>
            <a:xfrm>
              <a:off x="5555524" y="2500095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1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st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/>
          <p:cNvGrpSpPr/>
          <p:nvPr/>
        </p:nvGrpSpPr>
        <p:grpSpPr>
          <a:xfrm>
            <a:off x="7228475" y="2189602"/>
            <a:ext cx="955847" cy="2293495"/>
            <a:chOff x="7228472" y="2503658"/>
            <a:chExt cx="955847" cy="2293494"/>
          </a:xfrm>
        </p:grpSpPr>
        <p:sp>
          <p:nvSpPr>
            <p:cNvPr id="37" name="TextBox 36"/>
            <p:cNvSpPr txBox="1"/>
            <p:nvPr/>
          </p:nvSpPr>
          <p:spPr>
            <a:xfrm>
              <a:off x="7510925" y="2503658"/>
              <a:ext cx="673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</a:rPr>
                <a:t>~ 2</a:t>
              </a:r>
              <a:r>
                <a:rPr lang="en-US" sz="1400" baseline="30000" dirty="0" smtClean="0">
                  <a:solidFill>
                    <a:schemeClr val="accent6"/>
                  </a:solidFill>
                </a:rPr>
                <a:t>nd</a:t>
              </a:r>
              <a:r>
                <a:rPr lang="en-US" sz="1400" dirty="0" smtClean="0">
                  <a:solidFill>
                    <a:schemeClr val="accent6"/>
                  </a:solidFill>
                </a:rPr>
                <a:t> </a:t>
              </a:r>
              <a:endParaRPr lang="en-US" sz="1400" baseline="30000" dirty="0" smtClean="0">
                <a:solidFill>
                  <a:schemeClr val="accent6"/>
                </a:solidFill>
              </a:endParaRPr>
            </a:p>
            <a:p>
              <a:r>
                <a:rPr lang="en-US" sz="1400" dirty="0" smtClean="0">
                  <a:solidFill>
                    <a:schemeClr val="accent6"/>
                  </a:solidFill>
                </a:rPr>
                <a:t>Norm.</a:t>
              </a:r>
            </a:p>
          </p:txBody>
        </p:sp>
        <p:grpSp>
          <p:nvGrpSpPr>
            <p:cNvPr id="38" name="Group 49"/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189465" y="3356992"/>
                <a:ext cx="0" cy="144016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182218" y="2456936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5072619" y="1782513"/>
            <a:ext cx="0" cy="28083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179513" y="3618999"/>
            <a:ext cx="64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Fresh</a:t>
            </a:r>
          </a:p>
          <a:p>
            <a:r>
              <a:rPr lang="en-US" sz="1400" dirty="0" smtClean="0">
                <a:solidFill>
                  <a:schemeClr val="accent6"/>
                </a:solidFill>
              </a:rPr>
              <a:t>Look</a:t>
            </a:r>
          </a:p>
        </p:txBody>
      </p:sp>
    </p:spTree>
    <p:extLst>
      <p:ext uri="{BB962C8B-B14F-4D97-AF65-F5344CB8AC3E}">
        <p14:creationId xmlns:p14="http://schemas.microsoft.com/office/powerpoint/2010/main" val="3055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Transactions / Batches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operations at once</a:t>
            </a:r>
          </a:p>
          <a:p>
            <a:pPr lvl="1"/>
            <a:r>
              <a:rPr lang="en-US" dirty="0" smtClean="0"/>
              <a:t>Transaction </a:t>
            </a:r>
          </a:p>
          <a:p>
            <a:pPr lvl="2"/>
            <a:r>
              <a:rPr lang="en-US" dirty="0" smtClean="0"/>
              <a:t>Related resources - Referential integrity</a:t>
            </a:r>
          </a:p>
          <a:p>
            <a:pPr lvl="1"/>
            <a:r>
              <a:rPr lang="en-US" dirty="0" smtClean="0"/>
              <a:t>Batch</a:t>
            </a:r>
          </a:p>
          <a:p>
            <a:pPr lvl="2"/>
            <a:r>
              <a:rPr lang="en-US" dirty="0" smtClean="0"/>
              <a:t>Unrelated</a:t>
            </a:r>
          </a:p>
          <a:p>
            <a:r>
              <a:rPr lang="en-US" dirty="0" smtClean="0"/>
              <a:t>Return bundle with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22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Bundles in a Library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C# hides the processing of bundle</a:t>
            </a:r>
          </a:p>
          <a:p>
            <a:pPr marL="0" indent="0">
              <a:buNone/>
            </a:pPr>
            <a:endParaRPr lang="en-GB" sz="1400" dirty="0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result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Title = 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LastUpdated=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DateTimeOffset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.Now, Content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});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DeletedEntry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Id = </a:t>
            </a: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"http://..."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), When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 });</a:t>
            </a:r>
          </a:p>
          <a:p>
            <a:pPr marL="0" indent="0">
              <a:buNone/>
            </a:pPr>
            <a:endParaRPr lang="en-GB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bundleXml = </a:t>
            </a:r>
            <a:r>
              <a:rPr lang="en-GB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.SerializeBundleToXml(result);</a:t>
            </a:r>
            <a:endParaRPr lang="en-GB" sz="1800" noProof="1" smtClean="0">
              <a:solidFill>
                <a:srgbClr val="2B91A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794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FUNCTIONALITY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And finally, the last REST operation (for now):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8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Getting “all” patients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4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/Patient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  <a:p>
            <a:r>
              <a:rPr lang="en-GB" sz="2400" dirty="0" smtClean="0"/>
              <a:t>Usually returns </a:t>
            </a:r>
            <a:r>
              <a:rPr lang="en-GB" sz="2400" dirty="0" smtClean="0"/>
              <a:t>a paged feed</a:t>
            </a:r>
          </a:p>
          <a:p>
            <a:endParaRPr lang="en-GB" sz="2400" dirty="0" smtClean="0"/>
          </a:p>
          <a:p>
            <a:r>
              <a:rPr lang="en-GB" sz="2400" dirty="0" smtClean="0"/>
              <a:t>Use _count to indicate number of results per page</a:t>
            </a:r>
          </a:p>
          <a:p>
            <a:endParaRPr lang="en-GB" sz="2400" dirty="0" smtClean="0"/>
          </a:p>
          <a:p>
            <a:r>
              <a:rPr lang="en-GB" sz="2400" dirty="0" smtClean="0"/>
              <a:t>Special case of the “real” search operation:</a:t>
            </a:r>
            <a:br>
              <a:rPr lang="en-GB" sz="2400" dirty="0" smtClean="0"/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/Patient/_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search?name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br>
              <a:rPr lang="en-GB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Patient?name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=eve</a:t>
            </a: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9969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7" y="3390394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</a:t>
            </a:r>
            <a:r>
              <a:rPr lang="en-US" sz="3100" dirty="0" smtClean="0">
                <a:latin typeface="+mn-lt"/>
              </a:rPr>
              <a:t>set of </a:t>
            </a:r>
            <a:r>
              <a:rPr lang="en-US" sz="3100" dirty="0">
                <a:latin typeface="+mn-lt"/>
              </a:rPr>
              <a:t>“standard” search </a:t>
            </a:r>
            <a:r>
              <a:rPr lang="en-US" sz="3100" dirty="0" smtClean="0">
                <a:latin typeface="+mn-lt"/>
              </a:rPr>
              <a:t>operations, so </a:t>
            </a:r>
            <a:r>
              <a:rPr lang="en-US" sz="3100" b="1" dirty="0" smtClean="0">
                <a:latin typeface="+mn-lt"/>
              </a:rPr>
              <a:t>not every element can be searched!</a:t>
            </a:r>
            <a:r>
              <a:rPr lang="en-US" sz="3100" dirty="0" smtClean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90475" y="3886200"/>
            <a:ext cx="17526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Our last search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used this one</a:t>
            </a: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795175" y="4419600"/>
            <a:ext cx="4953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 bwMode="auto">
          <a:xfrm>
            <a:off x="201849" y="5067300"/>
            <a:ext cx="7088626" cy="457200"/>
          </a:xfrm>
          <a:prstGeom prst="rect">
            <a:avLst/>
          </a:prstGeom>
          <a:solidFill>
            <a:schemeClr val="accent1">
              <a:alpha val="2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9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Combining parameters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Specifying multiple parameters finds resources matching all params 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“AND”</a:t>
            </a:r>
          </a:p>
          <a:p>
            <a:r>
              <a:rPr lang="en-GB" smtClean="0"/>
              <a:t>Parameters may list multiple values </a:t>
            </a:r>
            <a:r>
              <a:rPr lang="en-GB" smtClean="0">
                <a:sym typeface="Wingdings"/>
              </a:rPr>
              <a:t> “OR”</a:t>
            </a:r>
          </a:p>
          <a:p>
            <a:r>
              <a:rPr lang="en-GB" smtClean="0">
                <a:latin typeface="Courier New" pitchFamily="49" charset="0"/>
                <a:cs typeface="Courier New" pitchFamily="49" charset="0"/>
              </a:rPr>
              <a:t>http://server.org/fhir</a:t>
            </a:r>
            <a:br>
              <a:rPr lang="en-GB" smtClean="0">
                <a:latin typeface="Courier New" pitchFamily="49" charset="0"/>
                <a:cs typeface="Courier New" pitchFamily="49" charset="0"/>
              </a:rPr>
            </a:br>
            <a:r>
              <a:rPr lang="en-GB" smtClean="0">
                <a:latin typeface="Courier New" pitchFamily="49" charset="0"/>
                <a:cs typeface="Courier New" pitchFamily="49" charset="0"/>
              </a:rPr>
              <a:t>	/Patient/search?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birthdate=1972-11-30</a:t>
            </a:r>
          </a:p>
          <a:p>
            <a:pPr marL="457200" lvl="1" indent="0">
              <a:buNone/>
            </a:pPr>
            <a:r>
              <a:rPr lang="en-GB" smtClean="0">
                <a:latin typeface="Courier New" pitchFamily="49" charset="0"/>
                <a:cs typeface="Courier New" pitchFamily="49" charset="0"/>
              </a:rPr>
              <a:t>  	    &amp;language=NL,FR</a:t>
            </a:r>
          </a:p>
          <a:p>
            <a:pPr marL="0" indent="0">
              <a:buNone/>
            </a:pPr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7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9" y="3139247"/>
            <a:ext cx="8063454" cy="27335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Search (Patient)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828800"/>
            <a:ext cx="7848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latin typeface="+mn-lt"/>
              </a:rPr>
              <a:t>Each search parameter has a ‘type’</a:t>
            </a:r>
            <a:endParaRPr lang="nl-NL" sz="31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057400" y="4724400"/>
            <a:ext cx="2667002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45249" y="5339443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Parameter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30202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Ok I get it…or not?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3400" y="1981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40386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server.org/fhir/Patient?gender:missing=true 5 hits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871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Chained searches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Patient has a search for “name”.</a:t>
            </a:r>
          </a:p>
          <a:p>
            <a:r>
              <a:rPr lang="en-GB" smtClean="0"/>
              <a:t>Observation has a search for “subject” (the id of the Patient, Group or Device)</a:t>
            </a:r>
          </a:p>
          <a:p>
            <a:r>
              <a:rPr lang="en-GB" smtClean="0"/>
              <a:t>How do I find Observations for a patient, searching using his name?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16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 queries in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(as a client) don’t need to do separate operations, just one:</a:t>
            </a:r>
          </a:p>
          <a:p>
            <a:endParaRPr lang="en-GB" smtClean="0"/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http://server.com/fhir/Observation?patient</a:t>
            </a:r>
            <a:br>
              <a:rPr lang="en-GB" sz="2400" smtClean="0">
                <a:latin typeface="Courier New" pitchFamily="49" charset="0"/>
                <a:cs typeface="Courier New" pitchFamily="49" charset="0"/>
              </a:rPr>
            </a:br>
            <a:r>
              <a:rPr lang="en-GB" sz="2400" smtClean="0">
                <a:latin typeface="Courier New" pitchFamily="49" charset="0"/>
                <a:cs typeface="Courier New" pitchFamily="49" charset="0"/>
              </a:rPr>
              <a:t>	.name=jones</a:t>
            </a:r>
          </a:p>
          <a:p>
            <a:pPr marL="0" indent="0">
              <a:buNone/>
            </a:pPr>
            <a:r>
              <a:rPr lang="en-GB" sz="240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GB" smtClean="0"/>
              <a:t>But note: this still only works on the </a:t>
            </a:r>
            <a:r>
              <a:rPr lang="en-GB" u="sng" smtClean="0"/>
              <a:t>predefined search parameters</a:t>
            </a:r>
            <a:r>
              <a:rPr lang="en-GB" smtClean="0"/>
              <a:t>. You cannot just use any property of the resource.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56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Reviewing the spec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Versions (of the spec)</a:t>
            </a:r>
            <a:endParaRPr lang="en-GB" sz="2800" dirty="0" smtClean="0"/>
          </a:p>
          <a:p>
            <a:r>
              <a:rPr lang="en-GB" sz="2800" dirty="0" smtClean="0"/>
              <a:t>Main sections</a:t>
            </a:r>
          </a:p>
          <a:p>
            <a:r>
              <a:rPr lang="en-GB" sz="2800" dirty="0" smtClean="0"/>
              <a:t>Resource</a:t>
            </a:r>
          </a:p>
          <a:p>
            <a:r>
              <a:rPr lang="en-GB" sz="2800" dirty="0" smtClean="0"/>
              <a:t>REST</a:t>
            </a:r>
          </a:p>
          <a:p>
            <a:r>
              <a:rPr lang="en-GB" sz="2800" dirty="0" smtClean="0"/>
              <a:t>Operations</a:t>
            </a:r>
          </a:p>
          <a:p>
            <a:r>
              <a:rPr lang="en-GB" sz="2800" dirty="0" smtClean="0"/>
              <a:t>Implementation Guides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80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optimizations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Say we do:</a:t>
            </a:r>
          </a:p>
          <a:p>
            <a:pPr lvl="1"/>
            <a:r>
              <a:rPr lang="en-GB" dirty="0" smtClean="0"/>
              <a:t>http://</a:t>
            </a:r>
            <a:r>
              <a:rPr lang="en-GB" dirty="0" err="1" smtClean="0"/>
              <a:t>fhir.com</a:t>
            </a:r>
            <a:r>
              <a:rPr lang="en-GB" dirty="0" smtClean="0"/>
              <a:t>/</a:t>
            </a:r>
            <a:r>
              <a:rPr lang="en-GB" dirty="0" err="1" smtClean="0"/>
              <a:t>fhir</a:t>
            </a:r>
            <a:r>
              <a:rPr lang="en-GB" dirty="0" smtClean="0"/>
              <a:t>/</a:t>
            </a:r>
            <a:r>
              <a:rPr lang="en-GB" dirty="0" err="1" smtClean="0"/>
              <a:t>Observation?date</a:t>
            </a:r>
            <a:r>
              <a:rPr lang="en-GB" dirty="0" smtClean="0"/>
              <a:t>=2014-01-20</a:t>
            </a:r>
          </a:p>
          <a:p>
            <a:pPr lvl="1"/>
            <a:r>
              <a:rPr lang="en-GB" dirty="0" smtClean="0"/>
              <a:t>We get back: a Bundle with 0..* “Observations”</a:t>
            </a:r>
          </a:p>
          <a:p>
            <a:r>
              <a:rPr lang="en-GB" dirty="0" smtClean="0"/>
              <a:t>Now, usually, wouldn’t we want the Patient information too?  =&gt; Need to do “N” queries for the Observation’s “subject”</a:t>
            </a:r>
          </a:p>
          <a:p>
            <a:r>
              <a:rPr lang="en-GB" dirty="0" smtClean="0"/>
              <a:t>Quicker:</a:t>
            </a:r>
          </a:p>
          <a:p>
            <a:pPr marL="400050" lvl="1" indent="0">
              <a:buNone/>
            </a:pPr>
            <a:r>
              <a:rPr lang="en-GB" b="1" dirty="0" smtClean="0"/>
              <a:t>	?_include=</a:t>
            </a:r>
            <a:r>
              <a:rPr lang="en-GB" b="1" dirty="0" err="1" smtClean="0"/>
              <a:t>Observation:patient</a:t>
            </a:r>
            <a:endParaRPr lang="en-GB" b="1" dirty="0" smtClean="0"/>
          </a:p>
          <a:p>
            <a:pPr marL="800100" lvl="2" indent="0">
              <a:buNone/>
            </a:pPr>
            <a:r>
              <a:rPr lang="en-GB" dirty="0" smtClean="0"/>
              <a:t>Returns both Observations + Patients</a:t>
            </a:r>
          </a:p>
          <a:p>
            <a:pPr marL="40005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02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3657600" cy="4480520"/>
          </a:xfrm>
        </p:spPr>
        <p:txBody>
          <a:bodyPr/>
          <a:lstStyle/>
          <a:p>
            <a:r>
              <a:rPr lang="en-US" sz="2400" dirty="0" smtClean="0"/>
              <a:t>Common Parameters</a:t>
            </a:r>
          </a:p>
          <a:p>
            <a:pPr lvl="1"/>
            <a:r>
              <a:rPr lang="en-US" sz="1900" dirty="0" smtClean="0"/>
              <a:t>_id</a:t>
            </a:r>
            <a:endParaRPr lang="en-US" sz="1900" dirty="0"/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lastUpdated</a:t>
            </a:r>
            <a:endParaRPr lang="en-US" sz="1900" dirty="0"/>
          </a:p>
          <a:p>
            <a:pPr lvl="1"/>
            <a:r>
              <a:rPr lang="en-US" sz="1900" dirty="0"/>
              <a:t>_tag</a:t>
            </a:r>
          </a:p>
          <a:p>
            <a:pPr lvl="1"/>
            <a:r>
              <a:rPr lang="en-US" sz="1900" dirty="0"/>
              <a:t>_profile</a:t>
            </a:r>
          </a:p>
          <a:p>
            <a:pPr lvl="1"/>
            <a:r>
              <a:rPr lang="en-US" sz="1900" dirty="0"/>
              <a:t>_security</a:t>
            </a:r>
          </a:p>
          <a:p>
            <a:pPr lvl="1"/>
            <a:r>
              <a:rPr lang="en-US" sz="1900" dirty="0"/>
              <a:t>_text</a:t>
            </a:r>
          </a:p>
          <a:p>
            <a:pPr lvl="1"/>
            <a:r>
              <a:rPr lang="en-US" sz="1900" dirty="0"/>
              <a:t>_content</a:t>
            </a:r>
          </a:p>
          <a:p>
            <a:pPr lvl="1"/>
            <a:r>
              <a:rPr lang="en-US" sz="1900" dirty="0"/>
              <a:t>_list</a:t>
            </a:r>
          </a:p>
          <a:p>
            <a:pPr lvl="1"/>
            <a:r>
              <a:rPr lang="en-US" sz="1900" smtClean="0"/>
              <a:t>_query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0" y="1905000"/>
            <a:ext cx="28956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Search Result Parameters</a:t>
            </a:r>
          </a:p>
          <a:p>
            <a:pPr lvl="1"/>
            <a:r>
              <a:rPr lang="en-US" sz="1900" dirty="0"/>
              <a:t>_sort</a:t>
            </a:r>
          </a:p>
          <a:p>
            <a:pPr lvl="1"/>
            <a:r>
              <a:rPr lang="en-US" sz="1900" dirty="0"/>
              <a:t>_count</a:t>
            </a:r>
          </a:p>
          <a:p>
            <a:pPr lvl="1"/>
            <a:r>
              <a:rPr lang="en-US" sz="1900" dirty="0"/>
              <a:t>_include</a:t>
            </a:r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revinclude</a:t>
            </a:r>
            <a:endParaRPr lang="en-US" sz="1900" dirty="0"/>
          </a:p>
          <a:p>
            <a:pPr lvl="1"/>
            <a:r>
              <a:rPr lang="en-US" sz="1900" dirty="0"/>
              <a:t>_summary</a:t>
            </a:r>
          </a:p>
          <a:p>
            <a:pPr lvl="1"/>
            <a:r>
              <a:rPr lang="en-US" sz="1900" dirty="0"/>
              <a:t>_elements</a:t>
            </a:r>
          </a:p>
          <a:p>
            <a:pPr lvl="1"/>
            <a:r>
              <a:rPr lang="en-US" sz="1900" dirty="0"/>
              <a:t>_contained</a:t>
            </a:r>
          </a:p>
          <a:p>
            <a:pPr lvl="1"/>
            <a:r>
              <a:rPr lang="en-US" sz="1900" dirty="0"/>
              <a:t>_</a:t>
            </a:r>
            <a:r>
              <a:rPr lang="en-US" sz="1900" dirty="0" err="1"/>
              <a:t>containedType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234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Syntactic sugar for queries</a:t>
            </a:r>
          </a:p>
          <a:p>
            <a:r>
              <a:rPr lang="en-US" dirty="0" smtClean="0"/>
              <a:t>Resources that share common property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patient</a:t>
            </a:r>
          </a:p>
          <a:p>
            <a:r>
              <a:rPr lang="en-US" dirty="0" smtClean="0"/>
              <a:t>Purpose: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mechanism for finding a set of related resources quickly</a:t>
            </a:r>
          </a:p>
          <a:p>
            <a:pPr lvl="1"/>
            <a:r>
              <a:rPr lang="en-US" dirty="0"/>
              <a:t>Provide a definitional basis for applying access control to resources quickly</a:t>
            </a:r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compartments.html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618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Profiles and validation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Short introduction 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9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basic resources are not enough</a:t>
            </a:r>
          </a:p>
          <a:p>
            <a:pPr lvl="1"/>
            <a:r>
              <a:rPr lang="en-US" dirty="0" smtClean="0"/>
              <a:t>Many different contexts in healthcare</a:t>
            </a:r>
          </a:p>
          <a:p>
            <a:r>
              <a:rPr lang="en-US" dirty="0" smtClean="0"/>
              <a:t>Specific implementations / Use Cases need to: </a:t>
            </a:r>
          </a:p>
          <a:p>
            <a:pPr lvl="1"/>
            <a:r>
              <a:rPr lang="en-US" dirty="0" smtClean="0"/>
              <a:t>Extend resources</a:t>
            </a:r>
          </a:p>
          <a:p>
            <a:pPr lvl="1"/>
            <a:r>
              <a:rPr lang="en-US" dirty="0" smtClean="0"/>
              <a:t>Constrain resources</a:t>
            </a:r>
          </a:p>
          <a:p>
            <a:pPr lvl="1"/>
            <a:r>
              <a:rPr lang="en-US" dirty="0" smtClean="0"/>
              <a:t>Specify code sets / terminologies</a:t>
            </a:r>
          </a:p>
          <a:p>
            <a:pPr lvl="1"/>
            <a:r>
              <a:rPr lang="en-US" dirty="0"/>
              <a:t>Specify resources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 smtClean="0"/>
              <a:t>Multiple supporting artifacts in FHIR</a:t>
            </a:r>
          </a:p>
          <a:p>
            <a:pPr lvl="1"/>
            <a:r>
              <a:rPr lang="en-US" dirty="0" smtClean="0"/>
              <a:t>‘Conformance’ resources</a:t>
            </a:r>
          </a:p>
          <a:p>
            <a:r>
              <a:rPr lang="en-US" dirty="0" smtClean="0"/>
              <a:t>FHIR is a platform specification</a:t>
            </a:r>
          </a:p>
          <a:p>
            <a:pPr lvl="1"/>
            <a:r>
              <a:rPr lang="en-US" dirty="0" smtClean="0"/>
              <a:t>Profiles adapt it to specific purposes</a:t>
            </a:r>
          </a:p>
          <a:p>
            <a:pPr lvl="1"/>
            <a:r>
              <a:rPr lang="en-US" dirty="0"/>
              <a:t>Doesn’t change wire format</a:t>
            </a:r>
          </a:p>
          <a:p>
            <a:r>
              <a:rPr lang="en-US" dirty="0" smtClean="0"/>
              <a:t>Discoverability / Manage expectations</a:t>
            </a:r>
          </a:p>
          <a:p>
            <a:r>
              <a:rPr lang="en-US" dirty="0" smtClean="0"/>
              <a:t>Profiling increasingly important</a:t>
            </a:r>
          </a:p>
          <a:p>
            <a:pPr lvl="1"/>
            <a:r>
              <a:rPr lang="en-US" dirty="0" smtClean="0"/>
              <a:t>Allows clinicians to express </a:t>
            </a:r>
            <a:r>
              <a:rPr lang="en-US" dirty="0" err="1" smtClean="0"/>
              <a:t>reqirements</a:t>
            </a:r>
            <a:endParaRPr lang="en-US" dirty="0" smtClean="0"/>
          </a:p>
          <a:p>
            <a:pPr lvl="1"/>
            <a:r>
              <a:rPr lang="en-US" dirty="0" smtClean="0"/>
              <a:t>Tooling supports Clinicians and Analysts involvement</a:t>
            </a:r>
          </a:p>
          <a:p>
            <a:r>
              <a:rPr lang="en-US" dirty="0" smtClean="0"/>
              <a:t>Whole spec build on profiling infrastructure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8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Claiming conformance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Profiles are like a template</a:t>
            </a:r>
          </a:p>
          <a:p>
            <a:pPr lvl="1"/>
            <a:r>
              <a:rPr lang="en-US" sz="2000" dirty="0" smtClean="0"/>
              <a:t>Servers indicate what profiles they support</a:t>
            </a:r>
          </a:p>
          <a:p>
            <a:pPr lvl="1"/>
            <a:r>
              <a:rPr lang="en-US" sz="2000" dirty="0" smtClean="0"/>
              <a:t>Clients can interrogate servers</a:t>
            </a:r>
          </a:p>
          <a:p>
            <a:pPr lvl="2"/>
            <a:r>
              <a:rPr lang="en-US" sz="1800" dirty="0" smtClean="0"/>
              <a:t>Conformance resource lists supported profiles</a:t>
            </a:r>
          </a:p>
          <a:p>
            <a:pPr lvl="2"/>
            <a:r>
              <a:rPr lang="en-US" sz="1800" dirty="0"/>
              <a:t>http://107.170.196.80/</a:t>
            </a:r>
            <a:r>
              <a:rPr lang="en-US" sz="1800" dirty="0" err="1"/>
              <a:t>resourceCreator.html?conformance</a:t>
            </a:r>
            <a:r>
              <a:rPr lang="en-US" sz="1800" dirty="0"/>
              <a:t>=</a:t>
            </a:r>
            <a:r>
              <a:rPr lang="en-US" sz="1800" dirty="0" err="1"/>
              <a:t>ohConformance&amp;hideNav</a:t>
            </a:r>
            <a:endParaRPr lang="en-US" sz="1800" dirty="0" smtClean="0"/>
          </a:p>
          <a:p>
            <a:r>
              <a:rPr lang="en-US" sz="2400" dirty="0" smtClean="0"/>
              <a:t>Resource instances ‘claim conformance’ to 1 or more profiles</a:t>
            </a:r>
          </a:p>
          <a:p>
            <a:pPr lvl="1"/>
            <a:r>
              <a:rPr lang="en-US" sz="2000" dirty="0" smtClean="0"/>
              <a:t>Libraries developed to test this</a:t>
            </a:r>
          </a:p>
          <a:p>
            <a:pPr lvl="1"/>
            <a:r>
              <a:rPr lang="en-US" sz="2000" dirty="0" smtClean="0"/>
              <a:t>Can be conformant without claiming</a:t>
            </a:r>
          </a:p>
          <a:p>
            <a:r>
              <a:rPr lang="en-US" sz="2400" dirty="0" smtClean="0"/>
              <a:t>Cannot set defaults</a:t>
            </a:r>
          </a:p>
          <a:p>
            <a:pPr lvl="1"/>
            <a:r>
              <a:rPr lang="en-US" sz="2000" dirty="0" smtClean="0"/>
              <a:t>Can state what a value should be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Only most common elements in base resource</a:t>
            </a:r>
          </a:p>
          <a:p>
            <a:pPr lvl="1"/>
            <a:r>
              <a:rPr lang="en-US" sz="2000" dirty="0" smtClean="0"/>
              <a:t>Keeps the resources small</a:t>
            </a:r>
          </a:p>
          <a:p>
            <a:pPr lvl="1"/>
            <a:r>
              <a:rPr lang="en-US" sz="2000" dirty="0" smtClean="0"/>
              <a:t>(Adding everything was the problem with version 3)</a:t>
            </a:r>
          </a:p>
          <a:p>
            <a:r>
              <a:rPr lang="en-US" sz="2400" dirty="0" smtClean="0"/>
              <a:t>Extensions allow other elements to be defined</a:t>
            </a:r>
          </a:p>
          <a:p>
            <a:pPr lvl="1"/>
            <a:r>
              <a:rPr lang="en-US" sz="2000" dirty="0" smtClean="0"/>
              <a:t>Same capabilities as core elements</a:t>
            </a:r>
          </a:p>
          <a:p>
            <a:pPr lvl="2"/>
            <a:r>
              <a:rPr lang="en-US" sz="1800" dirty="0" smtClean="0"/>
              <a:t>Including resource references and terminology bindings</a:t>
            </a:r>
          </a:p>
          <a:p>
            <a:pPr lvl="1"/>
            <a:r>
              <a:rPr lang="en-US" sz="2000" dirty="0" smtClean="0"/>
              <a:t>Can extend properties and </a:t>
            </a:r>
            <a:r>
              <a:rPr lang="en-US" sz="2000" dirty="0" err="1" smtClean="0"/>
              <a:t>datatypes</a:t>
            </a:r>
            <a:r>
              <a:rPr lang="en-US" sz="2000" dirty="0" smtClean="0"/>
              <a:t> as well as the resource</a:t>
            </a:r>
          </a:p>
          <a:p>
            <a:r>
              <a:rPr lang="en-US" sz="2400" dirty="0" smtClean="0"/>
              <a:t>Extensions are normal</a:t>
            </a:r>
          </a:p>
          <a:p>
            <a:pPr lvl="1"/>
            <a:r>
              <a:rPr lang="en-US" sz="2000" dirty="0" smtClean="0"/>
              <a:t>Expect all real implementations to use extensions</a:t>
            </a:r>
          </a:p>
          <a:p>
            <a:r>
              <a:rPr lang="en-US" sz="2400" dirty="0" smtClean="0"/>
              <a:t>‘normal’ and </a:t>
            </a:r>
            <a:r>
              <a:rPr lang="en-US" sz="2400" dirty="0" err="1" smtClean="0"/>
              <a:t>modifierExtensions</a:t>
            </a:r>
            <a:endParaRPr lang="en-US" sz="2400" dirty="0" smtClean="0"/>
          </a:p>
          <a:p>
            <a:pPr lvl="1"/>
            <a:r>
              <a:rPr lang="en-US" sz="2000" dirty="0" smtClean="0"/>
              <a:t>Normal extensions can be ignored by a recipient</a:t>
            </a:r>
          </a:p>
          <a:p>
            <a:pPr lvl="1"/>
            <a:r>
              <a:rPr lang="en-US" sz="2000" dirty="0" smtClean="0"/>
              <a:t>Unknown </a:t>
            </a:r>
            <a:r>
              <a:rPr lang="en-US" sz="2000" dirty="0" err="1" smtClean="0"/>
              <a:t>modifierExtensions</a:t>
            </a:r>
            <a:r>
              <a:rPr lang="en-US" sz="2000" dirty="0" smtClean="0"/>
              <a:t> cannot be ignored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42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extensions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40184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15472" cy="1152128"/>
          </a:xfrm>
        </p:spPr>
        <p:txBody>
          <a:bodyPr>
            <a:normAutofit/>
          </a:bodyPr>
          <a:lstStyle/>
          <a:p>
            <a:r>
              <a:rPr lang="en-GB" smtClean="0"/>
              <a:t>Extending a multiple birth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Complex extensions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5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smtClean="0"/>
              <a:t>Test Servers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Public test servers</a:t>
            </a:r>
          </a:p>
          <a:p>
            <a:pPr lvl="1"/>
            <a:r>
              <a:rPr lang="en-GB" sz="2400" dirty="0" smtClean="0"/>
              <a:t>Varying </a:t>
            </a:r>
            <a:r>
              <a:rPr lang="en-GB" sz="2400" dirty="0" smtClean="0"/>
              <a:t>capability</a:t>
            </a:r>
          </a:p>
          <a:p>
            <a:pPr lvl="1"/>
            <a:r>
              <a:rPr lang="en-GB" sz="2400" dirty="0"/>
              <a:t>HAPI CLI </a:t>
            </a:r>
            <a:endParaRPr lang="en-GB" sz="2400" dirty="0" smtClean="0"/>
          </a:p>
          <a:p>
            <a:pPr lvl="2"/>
            <a:r>
              <a:rPr lang="en-GB" sz="2000" dirty="0" smtClean="0"/>
              <a:t>(</a:t>
            </a:r>
            <a:r>
              <a:rPr lang="en-GB" sz="2000" dirty="0"/>
              <a:t>http://</a:t>
            </a:r>
            <a:r>
              <a:rPr lang="en-GB" sz="2000" dirty="0" err="1"/>
              <a:t>jamesagnew.github.io</a:t>
            </a:r>
            <a:r>
              <a:rPr lang="en-GB" sz="2000" dirty="0"/>
              <a:t>/</a:t>
            </a:r>
            <a:r>
              <a:rPr lang="en-GB" sz="2000" dirty="0" err="1"/>
              <a:t>hapi-fhir</a:t>
            </a:r>
            <a:r>
              <a:rPr lang="en-GB" sz="2000" dirty="0"/>
              <a:t>/</a:t>
            </a:r>
            <a:r>
              <a:rPr lang="en-GB" sz="2000" dirty="0" err="1" smtClean="0"/>
              <a:t>doc_cli.html</a:t>
            </a:r>
            <a:r>
              <a:rPr lang="en-GB" sz="2000" dirty="0" smtClean="0"/>
              <a:t>)</a:t>
            </a:r>
            <a:endParaRPr lang="en-GB" sz="2000" dirty="0" smtClean="0"/>
          </a:p>
          <a:p>
            <a:r>
              <a:rPr lang="en-GB" sz="2800" dirty="0" smtClean="0"/>
              <a:t>Invaluable to experiment</a:t>
            </a:r>
          </a:p>
          <a:p>
            <a:pPr lvl="1"/>
            <a:r>
              <a:rPr lang="en-GB" sz="2400" dirty="0" smtClean="0"/>
              <a:t>Manual, Validate Operation</a:t>
            </a:r>
          </a:p>
          <a:p>
            <a:r>
              <a:rPr lang="en-GB" sz="2800" dirty="0" smtClean="0"/>
              <a:t>Tools</a:t>
            </a:r>
          </a:p>
          <a:p>
            <a:pPr lvl="1"/>
            <a:r>
              <a:rPr lang="en-GB" sz="2400" dirty="0" smtClean="0"/>
              <a:t>Modern web browser</a:t>
            </a:r>
          </a:p>
          <a:p>
            <a:pPr lvl="1"/>
            <a:r>
              <a:rPr lang="en-GB" sz="2400" dirty="0" smtClean="0"/>
              <a:t>REST client</a:t>
            </a:r>
          </a:p>
          <a:p>
            <a:pPr lvl="1"/>
            <a:r>
              <a:rPr lang="en-GB" sz="2400" dirty="0" smtClean="0"/>
              <a:t>XML/</a:t>
            </a:r>
            <a:r>
              <a:rPr lang="en-GB" sz="2400" dirty="0" err="1" smtClean="0"/>
              <a:t>Json</a:t>
            </a:r>
            <a:r>
              <a:rPr lang="en-GB" sz="2400" dirty="0" smtClean="0"/>
              <a:t> editor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z="900" smtClean="0"/>
              <a:pPr/>
              <a:t>12</a:t>
            </a:fld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257477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 a resource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7602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1492913"/>
            <a:ext cx="3917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Specify that the identifier uses the NHI – and is required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names to just 1 (instead of 0..*)</a:t>
            </a:r>
          </a:p>
          <a:p>
            <a:endParaRPr lang="en-US" sz="1800" dirty="0"/>
          </a:p>
          <a:p>
            <a:r>
              <a:rPr lang="en-US" sz="1800" dirty="0" smtClean="0">
                <a:solidFill>
                  <a:schemeClr val="tx1"/>
                </a:solidFill>
              </a:rPr>
              <a:t>Limit </a:t>
            </a:r>
            <a:r>
              <a:rPr lang="en-US" sz="1800" dirty="0" err="1" smtClean="0">
                <a:solidFill>
                  <a:schemeClr val="tx1"/>
                </a:solidFill>
              </a:rPr>
              <a:t>maritalStatus</a:t>
            </a:r>
            <a:r>
              <a:rPr lang="en-US" sz="1800" dirty="0" smtClean="0">
                <a:solidFill>
                  <a:schemeClr val="tx1"/>
                </a:solidFill>
              </a:rPr>
              <a:t> to different set of codes (</a:t>
            </a:r>
            <a:r>
              <a:rPr lang="en-US" sz="1800" dirty="0" err="1" smtClean="0">
                <a:solidFill>
                  <a:schemeClr val="tx1"/>
                </a:solidFill>
              </a:rPr>
              <a:t>ValueSet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Multiple Birth indicator only </a:t>
            </a:r>
            <a:r>
              <a:rPr lang="en-US" sz="1800" dirty="0" err="1" smtClean="0">
                <a:solidFill>
                  <a:schemeClr val="tx1"/>
                </a:solidFill>
              </a:rPr>
              <a:t>boolean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Indicate photo not supported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Add an extension to support “Ethnicity”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00327" y="1727200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362200" y="2184400"/>
            <a:ext cx="2550284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1"/>
          </p:cNvCxnSpPr>
          <p:nvPr/>
        </p:nvCxnSpPr>
        <p:spPr bwMode="auto">
          <a:xfrm flipH="1">
            <a:off x="4343400" y="3478072"/>
            <a:ext cx="578608" cy="30652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2362202" y="5164667"/>
            <a:ext cx="2679698" cy="84666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61000" y="5660535"/>
            <a:ext cx="368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Note: hardly any mandatory elements in the core spec!</a:t>
            </a:r>
            <a:endParaRPr lang="nl-NL" sz="1600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2176842" y="4402667"/>
            <a:ext cx="2865058" cy="16933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>
            <a:off x="3200402" y="4030133"/>
            <a:ext cx="1841499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21 at 5.5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3831008" cy="299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733800"/>
            <a:ext cx="5715000" cy="1981200"/>
          </a:xfrm>
        </p:spPr>
        <p:txBody>
          <a:bodyPr/>
          <a:lstStyle/>
          <a:p>
            <a:r>
              <a:rPr lang="en-US" sz="2400" dirty="0" smtClean="0"/>
              <a:t>Specifying repeating elements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Blood Pressure (</a:t>
            </a:r>
            <a:r>
              <a:rPr lang="en-US" sz="2000" dirty="0" err="1" smtClean="0"/>
              <a:t>Observation.component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Composition (document sections)</a:t>
            </a:r>
          </a:p>
          <a:p>
            <a:r>
              <a:rPr lang="en-US" sz="2400" dirty="0" smtClean="0"/>
              <a:t>Constraining </a:t>
            </a:r>
            <a:r>
              <a:rPr lang="en-US" sz="2400" dirty="0" err="1" smtClean="0"/>
              <a:t>datatypes</a:t>
            </a:r>
            <a:endParaRPr lang="en-US" sz="24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</a:t>
            </a:r>
            <a:r>
              <a:rPr lang="en-US" sz="2000" dirty="0" err="1" smtClean="0"/>
              <a:t>MedicationDispense.medication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4781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122</a:t>
            </a:fld>
            <a:endParaRPr lang="en-CA" dirty="0"/>
          </a:p>
        </p:txBody>
      </p:sp>
      <p:pic>
        <p:nvPicPr>
          <p:cNvPr id="5" name="Picture 4" descr="Screen Shot 2016-05-02 at 6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0962"/>
            <a:ext cx="8229600" cy="47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4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‘Conformance’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StructureDefinition</a:t>
            </a:r>
          </a:p>
          <a:p>
            <a:pPr lvl="1"/>
            <a:r>
              <a:rPr lang="en-US" dirty="0" smtClean="0"/>
              <a:t>The resource that ‘defines’ a resource</a:t>
            </a:r>
          </a:p>
          <a:p>
            <a:pPr lvl="2"/>
            <a:r>
              <a:rPr lang="en-US" dirty="0" smtClean="0"/>
              <a:t>core and ‘profiled’</a:t>
            </a:r>
          </a:p>
          <a:p>
            <a:pPr lvl="2"/>
            <a:r>
              <a:rPr lang="en-US" dirty="0" smtClean="0"/>
              <a:t>also used for extensions</a:t>
            </a:r>
          </a:p>
          <a:p>
            <a:pPr lvl="2"/>
            <a:r>
              <a:rPr lang="en-US" dirty="0" smtClean="0"/>
              <a:t>describes binding to </a:t>
            </a:r>
            <a:r>
              <a:rPr lang="en-US" dirty="0" err="1" smtClean="0"/>
              <a:t>ValueSets</a:t>
            </a:r>
            <a:endParaRPr lang="en-US" dirty="0" smtClean="0"/>
          </a:p>
          <a:p>
            <a:r>
              <a:rPr lang="en-US" dirty="0" smtClean="0"/>
              <a:t>ValueSet</a:t>
            </a:r>
          </a:p>
          <a:p>
            <a:pPr lvl="1"/>
            <a:r>
              <a:rPr lang="en-US" dirty="0" smtClean="0"/>
              <a:t>Options for coded elements</a:t>
            </a:r>
          </a:p>
          <a:p>
            <a:r>
              <a:rPr lang="en-US" dirty="0" err="1" smtClean="0"/>
              <a:t>NamingSystem</a:t>
            </a:r>
            <a:endParaRPr lang="en-US" dirty="0" smtClean="0"/>
          </a:p>
          <a:p>
            <a:pPr lvl="1"/>
            <a:r>
              <a:rPr lang="en-US" dirty="0" smtClean="0"/>
              <a:t>Defines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35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 Set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0930"/>
            <a:ext cx="7658100" cy="49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3728" y="1828800"/>
            <a:ext cx="3410272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Publication </a:t>
            </a:r>
            <a:r>
              <a:rPr lang="en-US" sz="2800" dirty="0" smtClean="0"/>
              <a:t>meta-data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Concepts from 1 or more existing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Additional concepts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486400"/>
            <a:ext cx="224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URI </a:t>
            </a:r>
            <a:r>
              <a:rPr lang="en-GB" sz="2400" dirty="0" err="1" smtClean="0"/>
              <a:t>vs</a:t>
            </a:r>
            <a:r>
              <a:rPr lang="en-GB" sz="2400" dirty="0" smtClean="0"/>
              <a:t> URL</a:t>
            </a:r>
          </a:p>
          <a:p>
            <a:pPr algn="ctr"/>
            <a:r>
              <a:rPr lang="en-GB" sz="2400" dirty="0" smtClean="0"/>
              <a:t>Canonical URL</a:t>
            </a:r>
            <a:endParaRPr lang="en-GB" sz="2400" dirty="0"/>
          </a:p>
        </p:txBody>
      </p:sp>
      <p:pic>
        <p:nvPicPr>
          <p:cNvPr id="10" name="Picture 9" descr="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857"/>
            <a:ext cx="9144000" cy="3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profiled resource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57200" y="1600200"/>
            <a:ext cx="71628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resourceType</a:t>
            </a:r>
            <a:r>
              <a:rPr lang="en-US" sz="1400" dirty="0"/>
              <a:t>": "</a:t>
            </a:r>
            <a:r>
              <a:rPr lang="en-US" sz="1400" dirty="0" err="1"/>
              <a:t>AllergyIntolerance</a:t>
            </a:r>
            <a:r>
              <a:rPr lang="en-US" sz="1400" dirty="0"/>
              <a:t>",</a:t>
            </a:r>
          </a:p>
          <a:p>
            <a:r>
              <a:rPr lang="en-US" sz="1400" dirty="0"/>
              <a:t>  "meta": {</a:t>
            </a:r>
          </a:p>
          <a:p>
            <a:r>
              <a:rPr lang="en-US" sz="1400" dirty="0"/>
              <a:t>    "profile": [</a:t>
            </a:r>
          </a:p>
          <a:p>
            <a:r>
              <a:rPr lang="en-US" sz="1400" dirty="0"/>
              <a:t>      "http://fhir.hl7.org.nz/dstu2/StructureDefinition/</a:t>
            </a:r>
            <a:r>
              <a:rPr lang="en-US" sz="1400" dirty="0" err="1"/>
              <a:t>ohAllergyIntolerance</a:t>
            </a:r>
            <a:r>
              <a:rPr lang="en-US" sz="1400" dirty="0"/>
              <a:t>"</a:t>
            </a:r>
          </a:p>
          <a:p>
            <a:r>
              <a:rPr lang="en-US" sz="1400" dirty="0"/>
              <a:t>    ]</a:t>
            </a:r>
          </a:p>
          <a:p>
            <a:r>
              <a:rPr lang="en-US" sz="1400" dirty="0"/>
              <a:t>  },</a:t>
            </a:r>
          </a:p>
          <a:p>
            <a:r>
              <a:rPr lang="en-US" sz="1400" dirty="0"/>
              <a:t>  "extension": [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"</a:t>
            </a:r>
            <a:r>
              <a:rPr lang="en-US" sz="1400" dirty="0" err="1"/>
              <a:t>url</a:t>
            </a:r>
            <a:r>
              <a:rPr lang="en-US" sz="1400" dirty="0"/>
              <a:t>":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://fhir.hl7.org.nz/dstu2/StructureDefinition/al-</a:t>
            </a:r>
            <a:r>
              <a:rPr lang="en-US" sz="1400" dirty="0" smtClean="0">
                <a:hlinkClick r:id="rId2"/>
              </a:rPr>
              <a:t>certainty</a:t>
            </a:r>
            <a:r>
              <a:rPr lang="en-US" sz="1400" dirty="0" smtClean="0"/>
              <a:t>”,</a:t>
            </a:r>
            <a:endParaRPr lang="en-US" sz="1400" dirty="0"/>
          </a:p>
          <a:p>
            <a:r>
              <a:rPr lang="en-US" sz="1400" dirty="0"/>
              <a:t>      "</a:t>
            </a:r>
            <a:r>
              <a:rPr lang="en-US" sz="1400" dirty="0" err="1"/>
              <a:t>valueCodeableConcept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"text": "really sure"</a:t>
            </a:r>
          </a:p>
          <a:p>
            <a:r>
              <a:rPr lang="en-US" sz="1400" dirty="0"/>
              <a:t>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"patient": {</a:t>
            </a:r>
          </a:p>
          <a:p>
            <a:r>
              <a:rPr lang="en-US" sz="1400" dirty="0"/>
              <a:t>    "reference": "Patient/14317",</a:t>
            </a:r>
          </a:p>
          <a:p>
            <a:r>
              <a:rPr lang="en-US" sz="1400" dirty="0"/>
              <a:t>    "display": "Eve E. Everywoman "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247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a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only a claim…</a:t>
            </a:r>
          </a:p>
          <a:p>
            <a:r>
              <a:rPr lang="en-US" dirty="0" smtClean="0"/>
              <a:t>Tooling (java) that can check</a:t>
            </a:r>
          </a:p>
          <a:p>
            <a:pPr lvl="1"/>
            <a:r>
              <a:rPr lang="en-US" dirty="0" smtClean="0"/>
              <a:t>One resource can be conformant to multiple profiles</a:t>
            </a:r>
          </a:p>
          <a:p>
            <a:r>
              <a:rPr lang="en-US" dirty="0" smtClean="0"/>
              <a:t>For design, use $validate operation</a:t>
            </a:r>
          </a:p>
          <a:p>
            <a:pPr lvl="1"/>
            <a:r>
              <a:rPr lang="en-US" dirty="0">
                <a:hlinkClick r:id="rId2"/>
              </a:rPr>
              <a:t>http://hl7.org/fhir/resource-operations.html#</a:t>
            </a:r>
            <a:r>
              <a:rPr lang="en-US" dirty="0" smtClean="0">
                <a:hlinkClick r:id="rId2"/>
              </a:rPr>
              <a:t>validate</a:t>
            </a:r>
            <a:endParaRPr lang="en-US" dirty="0" smtClean="0"/>
          </a:p>
          <a:p>
            <a:pPr lvl="1"/>
            <a:r>
              <a:rPr lang="en-US" dirty="0" smtClean="0"/>
              <a:t>Or use XML schema / </a:t>
            </a:r>
            <a:r>
              <a:rPr lang="en-US" dirty="0" err="1" smtClean="0"/>
              <a:t>schematron</a:t>
            </a:r>
            <a:endParaRPr lang="en-US" dirty="0" smtClean="0"/>
          </a:p>
          <a:p>
            <a:pPr lvl="1"/>
            <a:r>
              <a:rPr lang="en-US" dirty="0" smtClean="0"/>
              <a:t>Or java validator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43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(Distributed) validation</a:t>
            </a:r>
            <a:endParaRPr lang="en-GB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16" y="221473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8" y="1979548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App’s server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1835696" y="2743200"/>
            <a:ext cx="1800200" cy="10321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Store &amp;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72" y="329485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08914" y="29363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Country validation server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 bwMode="auto">
          <a:xfrm rot="1780419">
            <a:off x="5228451" y="3302138"/>
            <a:ext cx="1224136" cy="77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 Y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07904" y="3236979"/>
            <a:ext cx="1368152" cy="33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X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77236" y="4465283"/>
            <a:ext cx="1368152" cy="4115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5157192"/>
            <a:ext cx="1368152" cy="405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8936927" flipV="1">
            <a:off x="5143849" y="3647420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3514489">
            <a:off x="4558192" y="5003304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Download &amp; Validate</a:t>
            </a:r>
            <a:endParaRPr lang="nl-NL" sz="1400" dirty="0">
              <a:latin typeface="Arial" charset="0"/>
            </a:endParaRPr>
          </a:p>
        </p:txBody>
      </p:sp>
      <p:sp>
        <p:nvSpPr>
          <p:cNvPr id="15" name="Flowchart: Card 14"/>
          <p:cNvSpPr/>
          <p:nvPr/>
        </p:nvSpPr>
        <p:spPr bwMode="auto">
          <a:xfrm rot="19871185">
            <a:off x="1860612" y="2324585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X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Card 16"/>
          <p:cNvSpPr/>
          <p:nvPr/>
        </p:nvSpPr>
        <p:spPr bwMode="auto">
          <a:xfrm rot="19871185">
            <a:off x="2541822" y="2397177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Guide:</a:t>
            </a:r>
            <a:br>
              <a:rPr lang="en-GB" dirty="0" smtClean="0"/>
            </a:br>
            <a:r>
              <a:rPr lang="en-GB" dirty="0" smtClean="0"/>
              <a:t>Data Access 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129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61195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http://hl7.org/fhir/daf/daf.html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4" y="1828800"/>
            <a:ext cx="758830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51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clinFHIR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educational tool</a:t>
            </a:r>
          </a:p>
          <a:p>
            <a:r>
              <a:rPr lang="en-US" dirty="0" err="1" smtClean="0"/>
              <a:t>clinFHIR.com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7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839272" cy="1152128"/>
          </a:xfrm>
        </p:spPr>
        <p:txBody>
          <a:bodyPr/>
          <a:lstStyle/>
          <a:p>
            <a:r>
              <a:rPr lang="en-US" dirty="0" smtClean="0"/>
              <a:t>Process for Organizations exposing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Design / Gap analysis between internal data stores &amp; FHIR</a:t>
            </a:r>
          </a:p>
          <a:p>
            <a:pPr lvl="1"/>
            <a:r>
              <a:rPr lang="en-US" sz="2400" dirty="0" smtClean="0"/>
              <a:t>Outcome = resources, extensions &amp; constraints</a:t>
            </a:r>
          </a:p>
          <a:p>
            <a:r>
              <a:rPr lang="en-US" sz="2800" dirty="0" smtClean="0"/>
              <a:t>Find / build extensions &amp; publish</a:t>
            </a:r>
          </a:p>
          <a:p>
            <a:pPr lvl="1"/>
            <a:r>
              <a:rPr lang="en-US" sz="2400" dirty="0" smtClean="0"/>
              <a:t>Which registries?</a:t>
            </a:r>
          </a:p>
          <a:p>
            <a:pPr lvl="1"/>
            <a:r>
              <a:rPr lang="en-US" sz="2400" dirty="0" smtClean="0"/>
              <a:t>URI </a:t>
            </a:r>
            <a:r>
              <a:rPr lang="en-US" sz="2400" dirty="0" err="1" smtClean="0"/>
              <a:t>vs</a:t>
            </a:r>
            <a:r>
              <a:rPr lang="en-US" sz="2400" dirty="0" smtClean="0"/>
              <a:t> URL</a:t>
            </a:r>
          </a:p>
          <a:p>
            <a:r>
              <a:rPr lang="en-US" sz="2800" dirty="0" smtClean="0"/>
              <a:t>Build &amp; publish profile 	</a:t>
            </a:r>
          </a:p>
          <a:p>
            <a:r>
              <a:rPr lang="en-US" sz="2800" dirty="0" smtClean="0"/>
              <a:t>Update Conformance resource</a:t>
            </a:r>
          </a:p>
          <a:p>
            <a:pPr lvl="1"/>
            <a:r>
              <a:rPr lang="en-US" sz="2300" dirty="0" smtClean="0"/>
              <a:t>Including operations</a:t>
            </a:r>
          </a:p>
          <a:p>
            <a:r>
              <a:rPr lang="en-US" sz="2800" dirty="0" smtClean="0"/>
              <a:t>Use clinFHIR for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988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profiles to resources: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Technically easy</a:t>
            </a:r>
          </a:p>
          <a:p>
            <a:pPr lvl="1"/>
            <a:r>
              <a:rPr lang="en-US" sz="2400" dirty="0" err="1" smtClean="0"/>
              <a:t>Meta.profile</a:t>
            </a:r>
            <a:r>
              <a:rPr lang="en-US" sz="2400" dirty="0" smtClean="0"/>
              <a:t>[]</a:t>
            </a:r>
          </a:p>
          <a:p>
            <a:r>
              <a:rPr lang="en-US" sz="2800" dirty="0" smtClean="0"/>
              <a:t>Can the server decide?</a:t>
            </a:r>
          </a:p>
          <a:p>
            <a:pPr lvl="1"/>
            <a:r>
              <a:rPr lang="en-US" sz="2400" dirty="0" smtClean="0"/>
              <a:t>Or must resource claim – should server validate</a:t>
            </a:r>
          </a:p>
          <a:p>
            <a:r>
              <a:rPr lang="en-US" sz="2800" dirty="0" smtClean="0"/>
              <a:t>If server, then at Read or Write time?</a:t>
            </a:r>
          </a:p>
          <a:p>
            <a:r>
              <a:rPr lang="en-US" sz="2800" dirty="0" smtClean="0"/>
              <a:t>What to do with resources containing data we don’t store</a:t>
            </a:r>
          </a:p>
          <a:p>
            <a:r>
              <a:rPr lang="en-US" sz="2800" dirty="0" smtClean="0"/>
              <a:t>What about non-conformant data?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have observation in different terminology</a:t>
            </a:r>
          </a:p>
          <a:p>
            <a:pPr lvl="2"/>
            <a:r>
              <a:rPr lang="en-US" sz="2000" dirty="0" smtClean="0"/>
              <a:t>?Client responsibility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058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Profiles:</a:t>
            </a:r>
            <a:br>
              <a:rPr lang="en-US" dirty="0" smtClean="0"/>
            </a:br>
            <a:r>
              <a:rPr lang="en-US" dirty="0" smtClean="0"/>
              <a:t>clinFHIR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Profile</a:t>
            </a:r>
          </a:p>
          <a:p>
            <a:pPr lvl="1"/>
            <a:r>
              <a:rPr lang="en-US" dirty="0" smtClean="0"/>
              <a:t>Look at structure</a:t>
            </a:r>
          </a:p>
          <a:p>
            <a:pPr lvl="1"/>
            <a:r>
              <a:rPr lang="en-US" dirty="0" smtClean="0"/>
              <a:t>Build resource</a:t>
            </a:r>
          </a:p>
          <a:p>
            <a:pPr lvl="1"/>
            <a:endParaRPr lang="en-US" dirty="0"/>
          </a:p>
          <a:p>
            <a:r>
              <a:rPr lang="en-US" dirty="0"/>
              <a:t>http://107.170.196.80/</a:t>
            </a:r>
            <a:r>
              <a:rPr lang="en-US" dirty="0" err="1"/>
              <a:t>resourceCreator.html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4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Beyond REST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supports messages and documents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2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22024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2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FHIR</a:t>
              </a:r>
            </a:p>
            <a:p>
              <a:pPr algn="ctr"/>
              <a:r>
                <a:rPr lang="en-US" dirty="0" smtClean="0"/>
                <a:t>Repository</a:t>
              </a:r>
              <a:endParaRPr lang="nl-NL" dirty="0"/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Regardless of </a:t>
            </a:r>
            <a:r>
              <a:rPr lang="en-US" sz="2600" b="1" dirty="0" smtClean="0"/>
              <a:t>paradigm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content </a:t>
            </a:r>
            <a:r>
              <a:rPr lang="en-US" sz="2600" b="1" dirty="0"/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4310033" cy="2775800"/>
            <a:chOff x="35496" y="1419622"/>
            <a:chExt cx="4310033" cy="208185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1790328" cy="1633688"/>
              <a:chOff x="251520" y="989679"/>
              <a:chExt cx="1790328" cy="163368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479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Lab System</a:t>
                </a:r>
                <a:endParaRPr lang="nl-NL" b="1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</a:t>
              </a:r>
              <a:r>
                <a:rPr lang="en-US" dirty="0" smtClean="0"/>
                <a:t>message…</a:t>
              </a:r>
              <a:endParaRPr lang="nl-NL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Message</a:t>
              </a:r>
              <a:endParaRPr lang="en-US" dirty="0"/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3810" y="2297846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70870" y="23247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5894071" cy="3461491"/>
            <a:chOff x="3173728" y="1986394"/>
            <a:chExt cx="5894071" cy="259611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Document</a:t>
              </a:r>
              <a:endParaRPr lang="en-US" dirty="0"/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06895" y="263993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648010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5083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…Package </a:t>
              </a:r>
              <a:r>
                <a:rPr lang="en-US" dirty="0"/>
                <a:t>it in a discharge summary document</a:t>
              </a:r>
              <a:endParaRPr lang="nl-NL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27470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National</a:t>
              </a:r>
            </a:p>
            <a:p>
              <a:r>
                <a:rPr lang="en-US" b="1" dirty="0" smtClean="0"/>
                <a:t>Exchange</a:t>
              </a:r>
              <a:endParaRPr lang="nl-NL" b="1" dirty="0"/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/>
              <a:t>REST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3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639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more complex server logic required than simple CRUD</a:t>
            </a:r>
          </a:p>
          <a:p>
            <a:pPr lvl="1"/>
            <a:r>
              <a:rPr lang="en-US" dirty="0" smtClean="0"/>
              <a:t>Midway between REST &amp; SOAP</a:t>
            </a:r>
          </a:p>
          <a:p>
            <a:r>
              <a:rPr lang="en-US" dirty="0" smtClean="0"/>
              <a:t>Some defined in spec. e.g.:</a:t>
            </a:r>
          </a:p>
          <a:p>
            <a:pPr lvl="1"/>
            <a:r>
              <a:rPr lang="en-US" dirty="0" smtClean="0"/>
              <a:t>Get all data for a patient</a:t>
            </a:r>
          </a:p>
          <a:p>
            <a:pPr lvl="1"/>
            <a:r>
              <a:rPr lang="en-US" dirty="0" smtClean="0"/>
              <a:t>Expand/filter terminology</a:t>
            </a:r>
          </a:p>
          <a:p>
            <a:r>
              <a:rPr lang="en-US" dirty="0" smtClean="0"/>
              <a:t>Can define custom services</a:t>
            </a:r>
          </a:p>
          <a:p>
            <a:pPr lvl="1"/>
            <a:r>
              <a:rPr lang="en-US" dirty="0" smtClean="0"/>
              <a:t>Still using FHIR resources</a:t>
            </a:r>
          </a:p>
          <a:p>
            <a:pPr lvl="1"/>
            <a:r>
              <a:rPr lang="en-US" dirty="0" smtClean="0"/>
              <a:t>Resources to define / inputs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in Spec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$validate</a:t>
            </a:r>
          </a:p>
          <a:p>
            <a:pPr lvl="1"/>
            <a:r>
              <a:rPr lang="en-US" dirty="0" smtClean="0"/>
              <a:t>$expand</a:t>
            </a:r>
          </a:p>
          <a:p>
            <a:pPr lvl="1"/>
            <a:r>
              <a:rPr lang="en-US" dirty="0" smtClean="0"/>
              <a:t>$everything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75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FHIR resources with SOA patterns</a:t>
            </a:r>
          </a:p>
          <a:p>
            <a:r>
              <a:rPr lang="en-US" dirty="0" smtClean="0"/>
              <a:t>More complex environments</a:t>
            </a:r>
          </a:p>
          <a:p>
            <a:r>
              <a:rPr lang="en-US" dirty="0" smtClean="0"/>
              <a:t>In </a:t>
            </a:r>
            <a:r>
              <a:rPr lang="en-US" dirty="0"/>
              <a:t>the spec: 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services.html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50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community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http://www.fhir.org/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://chat.fhir.org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community.fhir.org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/>
              <a:t>fhir@lists.hl7.org 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=FHIR</a:t>
            </a:r>
            <a:endParaRPr lang="en-US" dirty="0" smtClean="0"/>
          </a:p>
          <a:p>
            <a:r>
              <a:rPr lang="en-US" dirty="0"/>
              <a:t>http://wiki.hl7.org/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FHIR_gForge_Tracker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78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3448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700808"/>
            <a:ext cx="3505200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Composition Resource</a:t>
            </a:r>
            <a:endParaRPr lang="en-US" dirty="0"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96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422061" y="4099719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6753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1446212" y="4876800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123699" y="3868044"/>
            <a:ext cx="2276500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05400" y="1663431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smtClean="0"/>
              <a:t>Composition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&lt;Device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&lt;List/&gt;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&lt;Condition/&gt;</a:t>
            </a:r>
            <a:endParaRPr lang="en-US" dirty="0"/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&lt;/Bundle&gt;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7351572" y="2427514"/>
            <a:ext cx="192228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658787">
            <a:off x="7091616" y="2514783"/>
            <a:ext cx="1214526" cy="2378174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2483768" y="2913063"/>
            <a:ext cx="0" cy="431800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828800" y="3886200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 rot="17992763">
            <a:off x="6608568" y="4762970"/>
            <a:ext cx="518119" cy="850422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24472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 smtClean="0"/>
              <a:t>Attester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5096" y="2004866"/>
            <a:ext cx="990600" cy="27200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Metadata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828800" y="5460095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7105194" y="3386771"/>
            <a:ext cx="344628" cy="76993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2004865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51720" y="2652937"/>
            <a:ext cx="990600" cy="272007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cxnSp>
        <p:nvCxnSpPr>
          <p:cNvPr id="37" name="Elbow Connector 36"/>
          <p:cNvCxnSpPr>
            <a:stCxn id="29" idx="2"/>
            <a:endCxn id="24" idx="0"/>
          </p:cNvCxnSpPr>
          <p:nvPr/>
        </p:nvCxnSpPr>
        <p:spPr bwMode="auto">
          <a:xfrm rot="5400000">
            <a:off x="2331740" y="1285528"/>
            <a:ext cx="376065" cy="23587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29" idx="2"/>
            <a:endCxn id="35" idx="0"/>
          </p:cNvCxnSpPr>
          <p:nvPr/>
        </p:nvCxnSpPr>
        <p:spPr bwMode="auto">
          <a:xfrm rot="5400000">
            <a:off x="2935052" y="1888840"/>
            <a:ext cx="376065" cy="1152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7503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lowchart: Process 2070"/>
          <p:cNvSpPr/>
          <p:nvPr/>
        </p:nvSpPr>
        <p:spPr>
          <a:xfrm>
            <a:off x="381000" y="381001"/>
            <a:ext cx="8458200" cy="6096000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FHIR Document</a:t>
            </a:r>
            <a:endParaRPr lang="nl-NL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3813" y="1407830"/>
            <a:ext cx="1800200" cy="578537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Bernard</a:t>
            </a:r>
            <a:br>
              <a:rPr lang="en-US" dirty="0" smtClean="0"/>
            </a:br>
            <a:r>
              <a:rPr lang="en-US" sz="900" dirty="0" smtClean="0"/>
              <a:t>Practitioner</a:t>
            </a:r>
            <a:endParaRPr lang="nl-NL" sz="900" dirty="0"/>
          </a:p>
        </p:txBody>
      </p:sp>
      <p:sp>
        <p:nvSpPr>
          <p:cNvPr id="28" name="Rectangle 27"/>
          <p:cNvSpPr/>
          <p:nvPr/>
        </p:nvSpPr>
        <p:spPr>
          <a:xfrm>
            <a:off x="5256076" y="1721185"/>
            <a:ext cx="1800200" cy="57853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Mary</a:t>
            </a:r>
            <a:br>
              <a:rPr lang="en-US" dirty="0" smtClean="0"/>
            </a:br>
            <a:r>
              <a:rPr lang="en-US" sz="900" dirty="0" smtClean="0"/>
              <a:t>Patient</a:t>
            </a:r>
            <a:endParaRPr lang="nl-NL" sz="900" dirty="0"/>
          </a:p>
        </p:txBody>
      </p:sp>
      <p:sp>
        <p:nvSpPr>
          <p:cNvPr id="31" name="Rectangle 30"/>
          <p:cNvSpPr/>
          <p:nvPr/>
        </p:nvSpPr>
        <p:spPr>
          <a:xfrm>
            <a:off x="3761910" y="4962698"/>
            <a:ext cx="1888888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Discharge Meds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sp>
        <p:nvSpPr>
          <p:cNvPr id="38" name="Rectangle 37"/>
          <p:cNvSpPr/>
          <p:nvPr/>
        </p:nvSpPr>
        <p:spPr>
          <a:xfrm>
            <a:off x="3576583" y="3808097"/>
            <a:ext cx="1800200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Vital Signs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44208" y="3330517"/>
            <a:ext cx="1800200" cy="1250612"/>
            <a:chOff x="6444208" y="2497887"/>
            <a:chExt cx="1800200" cy="937959"/>
          </a:xfrm>
        </p:grpSpPr>
        <p:sp>
          <p:nvSpPr>
            <p:cNvPr id="37" name="Rectangle 36"/>
            <p:cNvSpPr/>
            <p:nvPr/>
          </p:nvSpPr>
          <p:spPr>
            <a:xfrm>
              <a:off x="6444208" y="2497887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Pulse</a:t>
              </a:r>
              <a:br>
                <a:rPr lang="en-US" dirty="0" smtClean="0"/>
              </a:br>
              <a:r>
                <a:rPr lang="en-US" sz="900" dirty="0" smtClean="0"/>
                <a:t>Observation</a:t>
              </a:r>
              <a:endParaRPr lang="nl-NL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44208" y="3001943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BP</a:t>
              </a:r>
              <a:br>
                <a:rPr lang="en-US" dirty="0" smtClean="0"/>
              </a:br>
              <a:r>
                <a:rPr lang="en-US" sz="900" dirty="0"/>
                <a:t>O</a:t>
              </a:r>
              <a:r>
                <a:rPr lang="en-US" sz="900" dirty="0" smtClean="0"/>
                <a:t>bservation</a:t>
              </a:r>
              <a:endParaRPr lang="nl-NL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44208" y="5058709"/>
            <a:ext cx="1800200" cy="1346623"/>
            <a:chOff x="6444208" y="3794031"/>
            <a:chExt cx="1800200" cy="1009967"/>
          </a:xfrm>
        </p:grpSpPr>
        <p:sp>
          <p:nvSpPr>
            <p:cNvPr id="29" name="Rectangle 28"/>
            <p:cNvSpPr/>
            <p:nvPr/>
          </p:nvSpPr>
          <p:spPr>
            <a:xfrm>
              <a:off x="6444208" y="3794031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Dyclofenac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44208" y="4370095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Tamsulosin</a:t>
              </a:r>
              <a:br>
                <a:rPr lang="en-US" dirty="0" smtClean="0"/>
              </a:br>
              <a:r>
                <a:rPr lang="en-US" sz="900" dirty="0" err="1" smtClean="0"/>
                <a:t>MedicationOrder</a:t>
              </a:r>
              <a:endParaRPr lang="nl-NL" sz="9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4267919" y="2669202"/>
            <a:ext cx="1800200" cy="578537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Kidney Stones</a:t>
            </a:r>
            <a:br>
              <a:rPr lang="en-US" dirty="0" smtClean="0"/>
            </a:br>
            <a:r>
              <a:rPr lang="en-US" sz="900" dirty="0" smtClean="0"/>
              <a:t>Condition</a:t>
            </a:r>
            <a:endParaRPr lang="nl-NL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7544" y="1506313"/>
            <a:ext cx="1800200" cy="4704523"/>
            <a:chOff x="467544" y="1129735"/>
            <a:chExt cx="1800200" cy="3528392"/>
          </a:xfrm>
        </p:grpSpPr>
        <p:sp>
          <p:nvSpPr>
            <p:cNvPr id="42" name="Rectangle 41"/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Discharge</a:t>
              </a:r>
            </a:p>
            <a:p>
              <a:pPr algn="ctr"/>
              <a:r>
                <a:rPr lang="en-US" dirty="0" smtClean="0"/>
                <a:t>Summary</a:t>
              </a:r>
              <a:br>
                <a:rPr lang="en-US" dirty="0" smtClean="0"/>
              </a:br>
              <a:r>
                <a:rPr lang="en-US" sz="900" dirty="0" smtClean="0"/>
                <a:t>Composition</a:t>
              </a:r>
              <a:endParaRPr lang="nl-NL" sz="900" dirty="0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Chief Complaint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3" name="Flowchart: Process 42"/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Physical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Medications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</p:grpSp>
      <p:cxnSp>
        <p:nvCxnSpPr>
          <p:cNvPr id="46" name="Straight Arrow Connector 45"/>
          <p:cNvCxnSpPr>
            <a:endCxn id="8" idx="1"/>
          </p:cNvCxnSpPr>
          <p:nvPr/>
        </p:nvCxnSpPr>
        <p:spPr>
          <a:xfrm flipV="1">
            <a:off x="2267745" y="1697099"/>
            <a:ext cx="896069" cy="5580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1273572">
            <a:off x="2491508" y="251584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 rot="20198530">
            <a:off x="2213855" y="190309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author</a:t>
            </a:r>
            <a:endParaRPr lang="nl-NL" dirty="0"/>
          </a:p>
        </p:txBody>
      </p:sp>
      <p:cxnSp>
        <p:nvCxnSpPr>
          <p:cNvPr id="50" name="Straight Arrow Connector 49"/>
          <p:cNvCxnSpPr>
            <a:endCxn id="28" idx="1"/>
          </p:cNvCxnSpPr>
          <p:nvPr/>
        </p:nvCxnSpPr>
        <p:spPr>
          <a:xfrm flipV="1">
            <a:off x="2267744" y="2010454"/>
            <a:ext cx="2988332" cy="658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1" idx="1"/>
          </p:cNvCxnSpPr>
          <p:nvPr/>
        </p:nvCxnSpPr>
        <p:spPr>
          <a:xfrm flipV="1">
            <a:off x="2267745" y="2958471"/>
            <a:ext cx="2000175" cy="447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1083512">
            <a:off x="2595527" y="3244955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56" name="Straight Arrow Connector 55"/>
          <p:cNvCxnSpPr>
            <a:stCxn id="43" idx="3"/>
            <a:endCxn id="38" idx="1"/>
          </p:cNvCxnSpPr>
          <p:nvPr/>
        </p:nvCxnSpPr>
        <p:spPr>
          <a:xfrm flipV="1">
            <a:off x="2267745" y="4097366"/>
            <a:ext cx="1308839" cy="2693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077271">
            <a:off x="2575992" y="4206850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0" name="Straight Arrow Connector 59"/>
          <p:cNvCxnSpPr>
            <a:endCxn id="31" idx="1"/>
          </p:cNvCxnSpPr>
          <p:nvPr/>
        </p:nvCxnSpPr>
        <p:spPr>
          <a:xfrm flipV="1">
            <a:off x="2267744" y="5251967"/>
            <a:ext cx="1494166" cy="1570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1331680">
            <a:off x="2466698" y="528541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2" name="Straight Arrow Connector 61"/>
          <p:cNvCxnSpPr>
            <a:stCxn id="38" idx="3"/>
            <a:endCxn id="37" idx="1"/>
          </p:cNvCxnSpPr>
          <p:nvPr/>
        </p:nvCxnSpPr>
        <p:spPr>
          <a:xfrm flipV="1">
            <a:off x="5376783" y="3619786"/>
            <a:ext cx="1067425" cy="4775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43911" y="381056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6" name="Straight Arrow Connector 65"/>
          <p:cNvCxnSpPr>
            <a:stCxn id="38" idx="3"/>
            <a:endCxn id="39" idx="1"/>
          </p:cNvCxnSpPr>
          <p:nvPr/>
        </p:nvCxnSpPr>
        <p:spPr>
          <a:xfrm>
            <a:off x="5376783" y="4097366"/>
            <a:ext cx="1067425" cy="1944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1" idx="3"/>
            <a:endCxn id="29" idx="1"/>
          </p:cNvCxnSpPr>
          <p:nvPr/>
        </p:nvCxnSpPr>
        <p:spPr>
          <a:xfrm>
            <a:off x="5650798" y="5251967"/>
            <a:ext cx="793410" cy="960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1" idx="3"/>
            <a:endCxn id="40" idx="1"/>
          </p:cNvCxnSpPr>
          <p:nvPr/>
        </p:nvCxnSpPr>
        <p:spPr>
          <a:xfrm>
            <a:off x="5650798" y="5251967"/>
            <a:ext cx="793410" cy="8640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68145" y="533435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31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8" grpId="0" animBg="1"/>
      <p:bldP spid="28" grpId="0" animBg="1"/>
      <p:bldP spid="31" grpId="0" animBg="1"/>
      <p:bldP spid="38" grpId="0" animBg="1"/>
      <p:bldP spid="41" grpId="0" animBg="1"/>
      <p:bldP spid="47" grpId="0"/>
      <p:bldP spid="48" grpId="0"/>
      <p:bldP spid="55" grpId="0"/>
      <p:bldP spid="57" grpId="0"/>
      <p:bldP spid="61" grpId="0"/>
      <p:bldP spid="63" grpId="0"/>
      <p:bldP spid="7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/>
              <a:pPr/>
              <a:t>143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52600"/>
            <a:ext cx="8086725" cy="4191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533400"/>
            <a:ext cx="6552728" cy="58174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The Composition resource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39759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10" y="2205321"/>
            <a:ext cx="6189580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“Document”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810000" y="3657600"/>
            <a:ext cx="1136535" cy="17241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27434" y="4991100"/>
            <a:ext cx="2425700" cy="13335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10583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documents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can store your document using</a:t>
            </a:r>
          </a:p>
          <a:p>
            <a:pPr lvl="1"/>
            <a:r>
              <a:rPr lang="en-GB" smtClean="0"/>
              <a:t>http://server.org/fhir/Composition</a:t>
            </a:r>
          </a:p>
          <a:p>
            <a:pPr lvl="1"/>
            <a:r>
              <a:rPr lang="en-GB" smtClean="0"/>
              <a:t>Others discussed in </a:t>
            </a:r>
            <a:r>
              <a:rPr lang="en-GB" smtClean="0">
                <a:hlinkClick r:id="rId3"/>
              </a:rPr>
              <a:t>spec</a:t>
            </a:r>
            <a:r>
              <a:rPr lang="en-GB" smtClean="0"/>
              <a:t> </a:t>
            </a:r>
          </a:p>
          <a:p>
            <a:r>
              <a:rPr lang="en-GB" smtClean="0"/>
              <a:t>Storage, NO disassembly is implied, document (and signature) stays intact</a:t>
            </a:r>
          </a:p>
          <a:p>
            <a:r>
              <a:rPr lang="en-GB" smtClean="0"/>
              <a:t>Search is supported (you search on it’s Message header – Composition)</a:t>
            </a:r>
          </a:p>
          <a:p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14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documents.html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6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CDA to FHIR Document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2202270" cy="2159660"/>
            <a:chOff x="251520" y="989679"/>
            <a:chExt cx="2202270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2202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 A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Documents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533528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Documents are </a:t>
            </a:r>
            <a:r>
              <a:rPr lang="en-US" i="1" dirty="0" smtClean="0"/>
              <a:t>compositions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update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Wholeness?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V3 CDA Documents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Document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CDA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9771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837488" y="6500813"/>
            <a:ext cx="1306512" cy="192087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148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7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Messages – are bundles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1924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828800"/>
            <a:ext cx="2819400" cy="1176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err="1" smtClean="0">
                <a:effectLst/>
              </a:rPr>
              <a:t>MessageHeader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2133600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800" y="2133600"/>
            <a:ext cx="1110343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979612" y="40751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5229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1691255"/>
            <a:ext cx="2980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&lt;Bundle&gt;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err="1" smtClean="0"/>
              <a:t>MessageHeader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&lt;Patient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smtClean="0"/>
              <a:t>&lt;/Bundle&gt;</a:t>
            </a:r>
            <a:endParaRPr lang="en-US" dirty="0" smtClean="0"/>
          </a:p>
        </p:txBody>
      </p:sp>
      <p:sp>
        <p:nvSpPr>
          <p:cNvPr id="39" name="Freeform 38"/>
          <p:cNvSpPr/>
          <p:nvPr/>
        </p:nvSpPr>
        <p:spPr bwMode="auto">
          <a:xfrm rot="1614527">
            <a:off x="7160131" y="249883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926763" y="3316851"/>
            <a:ext cx="923936" cy="1674831"/>
          </a:xfrm>
          <a:custGeom>
            <a:avLst/>
            <a:gdLst>
              <a:gd name="connsiteX0" fmla="*/ 0 w 827994"/>
              <a:gd name="connsiteY0" fmla="*/ 0 h 1741714"/>
              <a:gd name="connsiteX1" fmla="*/ 827314 w 827994"/>
              <a:gd name="connsiteY1" fmla="*/ 1240971 h 1741714"/>
              <a:gd name="connsiteX2" fmla="*/ 141514 w 827994"/>
              <a:gd name="connsiteY2" fmla="*/ 1741714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7994" h="1741714">
                <a:moveTo>
                  <a:pt x="0" y="0"/>
                </a:moveTo>
                <a:cubicBezTo>
                  <a:pt x="401864" y="475342"/>
                  <a:pt x="803728" y="950685"/>
                  <a:pt x="827314" y="1240971"/>
                </a:cubicBezTo>
                <a:cubicBezTo>
                  <a:pt x="850900" y="1531257"/>
                  <a:pt x="254000" y="1656443"/>
                  <a:pt x="141514" y="1741714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2600" y="2571687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event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048000" y="2824842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200400" y="3698991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600200" y="3810000"/>
            <a:ext cx="0" cy="1851573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Freeform 19"/>
          <p:cNvSpPr/>
          <p:nvPr/>
        </p:nvSpPr>
        <p:spPr bwMode="auto">
          <a:xfrm rot="1614527">
            <a:off x="6545194" y="332580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</a:t>
            </a:r>
          </a:p>
          <a:p>
            <a:pPr lvl="1"/>
            <a:r>
              <a:rPr lang="en-US" dirty="0" smtClean="0"/>
              <a:t>About clinical information exchange</a:t>
            </a:r>
          </a:p>
          <a:p>
            <a:pPr lvl="1"/>
            <a:r>
              <a:rPr lang="en-US" dirty="0" smtClean="0"/>
              <a:t>Resources to represent clinical ‘things’</a:t>
            </a:r>
          </a:p>
          <a:p>
            <a:pPr lvl="1"/>
            <a:r>
              <a:rPr lang="en-US" dirty="0" smtClean="0"/>
              <a:t>A well defined API supporting all paradigms</a:t>
            </a:r>
          </a:p>
          <a:p>
            <a:pPr lvl="1"/>
            <a:r>
              <a:rPr lang="en-US" dirty="0" smtClean="0"/>
              <a:t>An incredible community</a:t>
            </a:r>
          </a:p>
          <a:p>
            <a:pPr lvl="1"/>
            <a:r>
              <a:rPr lang="en-US" dirty="0" smtClean="0"/>
              <a:t>Spreading like </a:t>
            </a:r>
            <a:r>
              <a:rPr lang="en-US" i="1" dirty="0" smtClean="0"/>
              <a:t>&lt;insert pun here&gt;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04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MessageHeader Resource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8772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37" y="2310875"/>
            <a:ext cx="6397221" cy="2024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 as “Message”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599892" y="3791787"/>
            <a:ext cx="1364457" cy="15476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288971" y="4800600"/>
            <a:ext cx="2340430" cy="1447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81161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Sending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Again, REST not necessary, but…</a:t>
            </a:r>
          </a:p>
          <a:p>
            <a:r>
              <a:rPr lang="en-GB" smtClean="0"/>
              <a:t>There is an explicit REST operation:</a:t>
            </a:r>
          </a:p>
          <a:p>
            <a:pPr lvl="1"/>
            <a:r>
              <a:rPr lang="en-GB" smtClean="0"/>
              <a:t>[base]/$process-message</a:t>
            </a:r>
          </a:p>
          <a:p>
            <a:pPr lvl="1"/>
            <a:r>
              <a:rPr lang="en-GB" smtClean="0"/>
              <a:t>No storage implied. Might be a router, converted to v2, etc. etc.</a:t>
            </a:r>
          </a:p>
          <a:p>
            <a:r>
              <a:rPr lang="en-GB" smtClean="0"/>
              <a:t>The server can process them based on the event code and return the response as another message (again a bundle).</a:t>
            </a:r>
          </a:p>
          <a:p>
            <a:endParaRPr lang="en-GB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0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use GUID and ID and conditional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814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V2 to FHIR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1980029" cy="2159660"/>
            <a:chOff x="251520" y="989679"/>
            <a:chExt cx="1980029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1980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Messages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8678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Messages are </a:t>
            </a:r>
            <a:r>
              <a:rPr lang="en-US" i="1" dirty="0"/>
              <a:t>events</a:t>
            </a:r>
            <a:r>
              <a:rPr lang="en-US" dirty="0"/>
              <a:t>,</a:t>
            </a:r>
          </a:p>
          <a:p>
            <a:r>
              <a:rPr lang="en-US" dirty="0"/>
              <a:t>REST exposes a “repository” </a:t>
            </a:r>
            <a:endParaRPr lang="nl-NL" dirty="0"/>
          </a:p>
          <a:p>
            <a:r>
              <a:rPr lang="en-US" dirty="0"/>
              <a:t>Model of data…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V2 Messages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Message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V2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313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spec: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messaging.html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558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on…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4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Guides</a:t>
            </a:r>
          </a:p>
          <a:p>
            <a:r>
              <a:rPr lang="en-US" dirty="0" err="1" smtClean="0"/>
              <a:t>FluentPath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ewoutkramer</a:t>
            </a:r>
            <a:r>
              <a:rPr lang="en-US" dirty="0"/>
              <a:t>/</a:t>
            </a:r>
            <a:r>
              <a:rPr lang="en-US" dirty="0" err="1"/>
              <a:t>fhirpath</a:t>
            </a:r>
            <a:endParaRPr lang="en-US" dirty="0" smtClean="0"/>
          </a:p>
          <a:p>
            <a:r>
              <a:rPr lang="en-US" dirty="0" smtClean="0"/>
              <a:t>FHIR Mapping Language</a:t>
            </a:r>
          </a:p>
          <a:p>
            <a:pPr lvl="1"/>
            <a:r>
              <a:rPr lang="en-US" dirty="0">
                <a:hlinkClick r:id="rId2"/>
              </a:rPr>
              <a:t>http://hl7.org/fhir/2016May/mapping-</a:t>
            </a:r>
            <a:r>
              <a:rPr lang="en-US" dirty="0" smtClean="0">
                <a:hlinkClick r:id="rId2"/>
              </a:rPr>
              <a:t>language.html</a:t>
            </a:r>
            <a:endParaRPr lang="en-US" dirty="0" smtClean="0"/>
          </a:p>
          <a:p>
            <a:r>
              <a:rPr lang="en-US" dirty="0" smtClean="0"/>
              <a:t>CDS Hooks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773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992" y="432717"/>
            <a:ext cx="8181808" cy="634083"/>
          </a:xfrm>
        </p:spPr>
        <p:txBody>
          <a:bodyPr>
            <a:noAutofit/>
          </a:bodyPr>
          <a:lstStyle/>
          <a:p>
            <a:r>
              <a:rPr lang="en-US" sz="4000" b="0" dirty="0" smtClean="0">
                <a:solidFill>
                  <a:srgbClr val="636360"/>
                </a:solidFill>
                <a:latin typeface="+mj-lt"/>
                <a:ea typeface="ＭＳ Ｐゴシック" pitchFamily="34" charset="-128"/>
                <a:cs typeface="+mn-cs"/>
              </a:rPr>
              <a:t>SMART</a:t>
            </a:r>
            <a:endParaRPr lang="en-US" sz="4000" b="0" dirty="0">
              <a:solidFill>
                <a:srgbClr val="636360"/>
              </a:solidFill>
              <a:latin typeface="+mj-lt"/>
              <a:ea typeface="ＭＳ Ｐゴシック" pitchFamily="34" charset="-128"/>
              <a:cs typeface="+mn-cs"/>
            </a:endParaRPr>
          </a:p>
        </p:txBody>
      </p:sp>
      <p:pic>
        <p:nvPicPr>
          <p:cNvPr id="2" name="Picture 1" descr="david Haye last 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6" y="1105033"/>
            <a:ext cx="8464211" cy="56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 </a:t>
            </a:r>
            <a:r>
              <a:rPr lang="en-GB" dirty="0" err="1" smtClean="0"/>
              <a:t>fhir</a:t>
            </a:r>
            <a:r>
              <a:rPr lang="en-GB" dirty="0" smtClean="0"/>
              <a:t> service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FHIR in practice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3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Paradigms, API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5334000" cy="4480520"/>
          </a:xfrm>
        </p:spPr>
        <p:txBody>
          <a:bodyPr/>
          <a:lstStyle/>
          <a:p>
            <a:r>
              <a:rPr lang="en-GB" dirty="0" smtClean="0"/>
              <a:t>Content</a:t>
            </a:r>
          </a:p>
          <a:p>
            <a:pPr lvl="1"/>
            <a:r>
              <a:rPr lang="en-GB" dirty="0" smtClean="0"/>
              <a:t>Resources</a:t>
            </a:r>
          </a:p>
          <a:p>
            <a:r>
              <a:rPr lang="en-GB" dirty="0" smtClean="0"/>
              <a:t>Exchange</a:t>
            </a:r>
          </a:p>
          <a:p>
            <a:pPr lvl="1"/>
            <a:r>
              <a:rPr lang="en-GB" dirty="0" smtClean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6459898"/>
              </p:ext>
            </p:extLst>
          </p:nvPr>
        </p:nvGraphicFramePr>
        <p:xfrm>
          <a:off x="5208220" y="1547410"/>
          <a:ext cx="3697560" cy="252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307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077200" cy="4552528"/>
          </a:xfrm>
        </p:spPr>
        <p:txBody>
          <a:bodyPr/>
          <a:lstStyle/>
          <a:p>
            <a:r>
              <a:rPr lang="en-US" dirty="0" smtClean="0"/>
              <a:t>Study the spec</a:t>
            </a:r>
          </a:p>
          <a:p>
            <a:pPr lvl="1"/>
            <a:r>
              <a:rPr lang="en-US" dirty="0" smtClean="0"/>
              <a:t>Much more than resource </a:t>
            </a:r>
            <a:r>
              <a:rPr lang="en-US" dirty="0" err="1" smtClean="0"/>
              <a:t>lsist</a:t>
            </a:r>
            <a:endParaRPr lang="en-US" dirty="0" smtClean="0"/>
          </a:p>
          <a:p>
            <a:r>
              <a:rPr lang="en-US" dirty="0" smtClean="0"/>
              <a:t>Use a library</a:t>
            </a:r>
          </a:p>
          <a:p>
            <a:r>
              <a:rPr lang="en-US" dirty="0" smtClean="0"/>
              <a:t>Expose a Conformance resource</a:t>
            </a:r>
          </a:p>
          <a:p>
            <a:r>
              <a:rPr lang="en-US" dirty="0" smtClean="0"/>
              <a:t>Create profiles</a:t>
            </a:r>
          </a:p>
          <a:p>
            <a:r>
              <a:rPr lang="en-US" dirty="0" smtClean="0"/>
              <a:t>Utilize testing resources</a:t>
            </a:r>
          </a:p>
          <a:p>
            <a:pPr lvl="1"/>
            <a:r>
              <a:rPr lang="en-US" dirty="0">
                <a:hlinkClick r:id="rId2"/>
              </a:rPr>
              <a:t>http://www.aegis.net/</a:t>
            </a:r>
            <a:r>
              <a:rPr lang="en-US" dirty="0" smtClean="0">
                <a:hlinkClick r:id="rId2"/>
              </a:rPr>
              <a:t>touchstone.html</a:t>
            </a:r>
            <a:endParaRPr lang="en-US" dirty="0" smtClean="0"/>
          </a:p>
          <a:p>
            <a:r>
              <a:rPr lang="en-US" dirty="0" smtClean="0"/>
              <a:t>Come to a Connectathon</a:t>
            </a:r>
          </a:p>
          <a:p>
            <a:r>
              <a:rPr lang="en-US" dirty="0" smtClean="0"/>
              <a:t>Join the community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51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8153400" cy="4552528"/>
          </a:xfrm>
        </p:spPr>
        <p:txBody>
          <a:bodyPr/>
          <a:lstStyle/>
          <a:p>
            <a:r>
              <a:rPr lang="en-US" dirty="0" smtClean="0"/>
              <a:t>FHIR is not a security standard</a:t>
            </a:r>
          </a:p>
          <a:p>
            <a:pPr lvl="1"/>
            <a:r>
              <a:rPr lang="en-US" dirty="0" smtClean="0"/>
              <a:t>Leverages existing standards</a:t>
            </a:r>
          </a:p>
          <a:p>
            <a:r>
              <a:rPr lang="en-US" dirty="0" smtClean="0"/>
              <a:t>Security tags</a:t>
            </a:r>
          </a:p>
          <a:p>
            <a:r>
              <a:rPr lang="en-US" dirty="0" smtClean="0"/>
              <a:t>Specialized resources</a:t>
            </a:r>
          </a:p>
          <a:p>
            <a:pPr lvl="1"/>
            <a:r>
              <a:rPr lang="en-US" dirty="0" smtClean="0"/>
              <a:t>Provenance, </a:t>
            </a:r>
            <a:r>
              <a:rPr lang="en-US" dirty="0" err="1" smtClean="0"/>
              <a:t>AuditEvent</a:t>
            </a:r>
            <a:endParaRPr lang="en-US" dirty="0" smtClean="0"/>
          </a:p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security.html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Implementer Checklist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638800"/>
            <a:ext cx="7696200" cy="533400"/>
          </a:xfrm>
        </p:spPr>
        <p:txBody>
          <a:bodyPr/>
          <a:lstStyle/>
          <a:p>
            <a:r>
              <a:rPr lang="en-GB" sz="2000" dirty="0" smtClean="0"/>
              <a:t>http://hl7.org/</a:t>
            </a:r>
            <a:r>
              <a:rPr lang="en-GB" sz="2000" dirty="0" err="1" smtClean="0"/>
              <a:t>fhir</a:t>
            </a:r>
            <a:r>
              <a:rPr lang="en-GB" sz="2000" dirty="0" smtClean="0"/>
              <a:t>/Implementation.html#2.0.0.1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162</a:t>
            </a:fld>
            <a:endParaRPr lang="en-CA" dirty="0"/>
          </a:p>
        </p:txBody>
      </p:sp>
      <p:pic>
        <p:nvPicPr>
          <p:cNvPr id="5" name="Picture 4" descr="Screen Shot 2016-04-18 at 8.4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9144000" cy="39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20272" cy="1152128"/>
          </a:xfrm>
        </p:spPr>
        <p:txBody>
          <a:bodyPr/>
          <a:lstStyle/>
          <a:p>
            <a:r>
              <a:rPr lang="en-US" dirty="0" err="1" smtClean="0"/>
              <a:t>Specifier</a:t>
            </a:r>
            <a:r>
              <a:rPr lang="en-US" dirty="0" smtClean="0"/>
              <a:t> to Developer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Interface?</a:t>
            </a:r>
          </a:p>
          <a:p>
            <a:pPr lvl="1"/>
            <a:r>
              <a:rPr lang="en-US" dirty="0" smtClean="0"/>
              <a:t>Implementation guide</a:t>
            </a:r>
          </a:p>
          <a:p>
            <a:pPr lvl="2"/>
            <a:r>
              <a:rPr lang="en-US" dirty="0" smtClean="0"/>
              <a:t>Conformance resource</a:t>
            </a:r>
          </a:p>
          <a:p>
            <a:pPr lvl="2"/>
            <a:r>
              <a:rPr lang="en-US" dirty="0" smtClean="0"/>
              <a:t>Profiles</a:t>
            </a:r>
          </a:p>
          <a:p>
            <a:pPr lvl="2"/>
            <a:r>
              <a:rPr lang="en-US" dirty="0" smtClean="0"/>
              <a:t>Extension Definitions</a:t>
            </a:r>
          </a:p>
          <a:p>
            <a:pPr lvl="2"/>
            <a:r>
              <a:rPr lang="en-US" dirty="0" err="1" smtClean="0"/>
              <a:t>ValueSets</a:t>
            </a:r>
            <a:endParaRPr lang="en-US" dirty="0" smtClean="0"/>
          </a:p>
          <a:p>
            <a:pPr lvl="2"/>
            <a:r>
              <a:rPr lang="en-US" dirty="0" smtClean="0"/>
              <a:t>Other ‘conformance’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1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end is near…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Balloting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Second Draft Standard for Trial Use ballot (DSTU) complete</a:t>
            </a:r>
          </a:p>
          <a:p>
            <a:pPr lvl="1"/>
            <a:r>
              <a:rPr lang="en-GB" sz="2000" b="1" dirty="0" smtClean="0"/>
              <a:t>FHIR is now published as a DSTU </a:t>
            </a:r>
          </a:p>
          <a:p>
            <a:pPr lvl="2"/>
            <a:r>
              <a:rPr lang="en-GB" sz="1800" b="1" dirty="0" smtClean="0"/>
              <a:t>Now STU</a:t>
            </a:r>
          </a:p>
          <a:p>
            <a:pPr lvl="1"/>
            <a:r>
              <a:rPr lang="en-GB" sz="2000" dirty="0" smtClean="0"/>
              <a:t>Will provide a </a:t>
            </a:r>
            <a:r>
              <a:rPr lang="en-GB" sz="2000" b="1" dirty="0" smtClean="0"/>
              <a:t>semi-stable</a:t>
            </a:r>
            <a:r>
              <a:rPr lang="en-GB" sz="2000" b="1" baseline="0" dirty="0" smtClean="0"/>
              <a:t> platform for implementers </a:t>
            </a:r>
            <a:r>
              <a:rPr lang="en-GB" sz="2000" baseline="0" dirty="0" smtClean="0"/>
              <a:t>while still allowing non-backward-compatible change for Normative version if implementation experience dictates</a:t>
            </a:r>
          </a:p>
          <a:p>
            <a:pPr lvl="1"/>
            <a:r>
              <a:rPr lang="en-GB" sz="2000" dirty="0" smtClean="0"/>
              <a:t>Additional </a:t>
            </a:r>
            <a:r>
              <a:rPr lang="en-GB" sz="2000" b="1" dirty="0" smtClean="0"/>
              <a:t>STU versions every 1.5-2 years to make fixes</a:t>
            </a:r>
            <a:r>
              <a:rPr lang="en-GB" sz="2000" dirty="0" smtClean="0"/>
              <a:t>, introduce new </a:t>
            </a:r>
            <a:r>
              <a:rPr lang="en-GB" sz="2000" dirty="0" smtClean="0"/>
              <a:t>resources</a:t>
            </a:r>
          </a:p>
          <a:p>
            <a:pPr lvl="1"/>
            <a:r>
              <a:rPr lang="en-GB" sz="2000" baseline="0" dirty="0" smtClean="0"/>
              <a:t>Resource maturity</a:t>
            </a:r>
            <a:endParaRPr lang="en-GB" sz="2000" baseline="0" dirty="0" smtClean="0"/>
          </a:p>
          <a:p>
            <a:pPr lvl="0"/>
            <a:r>
              <a:rPr lang="en-GB" sz="2400" dirty="0" smtClean="0"/>
              <a:t>Normative is around 2 years out</a:t>
            </a:r>
          </a:p>
          <a:p>
            <a:pPr lvl="1"/>
            <a:r>
              <a:rPr lang="en-GB" sz="2000" dirty="0" smtClean="0"/>
              <a:t>We want *lots* of implementation experience</a:t>
            </a:r>
            <a:r>
              <a:rPr lang="en-GB" sz="2000" baseline="0" dirty="0" smtClean="0"/>
              <a:t> before committing to backward compatibility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58387"/>
            <a:ext cx="1125555" cy="11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Next Steps for </a:t>
            </a:r>
            <a:r>
              <a:rPr lang="en-GB" b="1" smtClean="0"/>
              <a:t>you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Read the spec: </a:t>
            </a:r>
            <a:r>
              <a:rPr lang="en-GB" sz="2400" dirty="0" smtClean="0">
                <a:hlinkClick r:id="rId2"/>
              </a:rPr>
              <a:t>http://hl7.org/fhir</a:t>
            </a:r>
            <a:endParaRPr lang="en-GB" sz="2400" dirty="0" smtClean="0"/>
          </a:p>
          <a:p>
            <a:r>
              <a:rPr lang="en-GB" sz="2500" dirty="0" smtClean="0"/>
              <a:t>Try implementing it</a:t>
            </a:r>
          </a:p>
          <a:p>
            <a:r>
              <a:rPr lang="en-GB" sz="2500" dirty="0" smtClean="0"/>
              <a:t>Furore </a:t>
            </a:r>
            <a:r>
              <a:rPr lang="en-GB" sz="2500" dirty="0" err="1" smtClean="0"/>
              <a:t>Devdays</a:t>
            </a:r>
            <a:r>
              <a:rPr lang="en-GB" sz="2500" dirty="0" smtClean="0"/>
              <a:t> 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fhir.furore.com</a:t>
            </a:r>
            <a:r>
              <a:rPr lang="en-GB" sz="2000" dirty="0"/>
              <a:t>/</a:t>
            </a:r>
            <a:r>
              <a:rPr lang="en-GB" sz="2000" dirty="0" err="1"/>
              <a:t>devdays</a:t>
            </a:r>
            <a:endParaRPr lang="en-GB" sz="2000" dirty="0" smtClean="0"/>
          </a:p>
          <a:p>
            <a:r>
              <a:rPr lang="en-GB" sz="2000" dirty="0" smtClean="0"/>
              <a:t>C</a:t>
            </a:r>
            <a:r>
              <a:rPr lang="en-GB" sz="2400" dirty="0" smtClean="0"/>
              <a:t>ome to a Connectathon!</a:t>
            </a:r>
          </a:p>
          <a:p>
            <a:r>
              <a:rPr lang="en-GB" sz="2400" dirty="0" smtClean="0"/>
              <a:t>Join the community</a:t>
            </a:r>
          </a:p>
          <a:p>
            <a:pPr lvl="1"/>
            <a:r>
              <a:rPr lang="en-GB" sz="1900" dirty="0"/>
              <a:t>https://</a:t>
            </a:r>
            <a:r>
              <a:rPr lang="en-GB" sz="1900" dirty="0" err="1"/>
              <a:t>chat.fhir.org</a:t>
            </a:r>
            <a:endParaRPr lang="en-GB" sz="1900" dirty="0"/>
          </a:p>
          <a:p>
            <a:pPr lvl="1"/>
            <a:r>
              <a:rPr lang="en-GB" sz="1900" dirty="0" smtClean="0"/>
              <a:t>fhir@lists.hl7.org	               </a:t>
            </a:r>
          </a:p>
          <a:p>
            <a:pPr lvl="1"/>
            <a:r>
              <a:rPr lang="en-GB" sz="1900" dirty="0" smtClean="0"/>
              <a:t>Twitter #FHIR</a:t>
            </a:r>
          </a:p>
          <a:p>
            <a:pPr lvl="1"/>
            <a:r>
              <a:rPr lang="en-GB" sz="1900" dirty="0" err="1" smtClean="0"/>
              <a:t>StackOverflow</a:t>
            </a:r>
            <a:r>
              <a:rPr lang="en-GB" sz="1900" dirty="0" smtClean="0"/>
              <a:t>: hl7 </a:t>
            </a:r>
            <a:r>
              <a:rPr lang="en-GB" sz="1900" dirty="0" err="1" smtClean="0"/>
              <a:t>fhir</a:t>
            </a:r>
            <a:r>
              <a:rPr lang="en-GB" sz="1900" dirty="0" smtClean="0"/>
              <a:t> tag</a:t>
            </a:r>
          </a:p>
          <a:p>
            <a:pPr lvl="1"/>
            <a:r>
              <a:rPr lang="en-GB" sz="1900" dirty="0" smtClean="0"/>
              <a:t>Blogs </a:t>
            </a:r>
            <a:r>
              <a:rPr lang="en-GB" sz="1900" dirty="0"/>
              <a:t>&amp; </a:t>
            </a:r>
            <a:r>
              <a:rPr lang="en-GB" sz="1900" dirty="0" smtClean="0"/>
              <a:t>wiki: </a:t>
            </a:r>
            <a:r>
              <a:rPr lang="en-GB" sz="1900" dirty="0"/>
              <a:t>http://wiki.hl7.org/</a:t>
            </a:r>
            <a:r>
              <a:rPr lang="en-GB" sz="1900" dirty="0" err="1"/>
              <a:t>index.php?title</a:t>
            </a:r>
            <a:r>
              <a:rPr lang="en-GB" sz="1900" dirty="0"/>
              <a:t>=FHIR</a:t>
            </a:r>
            <a:endParaRPr lang="en-GB" sz="19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8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- QUESTIONS?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Architectures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29000" y="1831441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407980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Repository model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619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</a:t>
            </a:r>
            <a:r>
              <a:rPr kumimoji="0" lang="nl-NL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Neutral </a:t>
            </a:r>
            <a:r>
              <a:rPr kumimoji="0" lang="nl-NL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Repository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355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55976" y="29533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96785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23084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</a:t>
            </a: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19228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87380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9588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Gateway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827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153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3491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6041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787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5652120" y="31057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164288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059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763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987824" y="2996952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3176378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FHIR resources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07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This presentation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downloaded here:</a:t>
            </a:r>
          </a:p>
          <a:p>
            <a:pPr lvl="1"/>
            <a:r>
              <a:rPr lang="en-GB" dirty="0" smtClean="0">
                <a:hlinkClick r:id="rId2"/>
              </a:rPr>
              <a:t>http://gforge.hl7.org/svn/fhir/trunk/presentations/2016-04 Tutorials/</a:t>
            </a:r>
            <a:endParaRPr lang="en-GB" dirty="0" smtClean="0"/>
          </a:p>
          <a:p>
            <a:pPr lvl="2"/>
            <a:r>
              <a:rPr lang="en-GB" dirty="0" smtClean="0"/>
              <a:t>Use “anonymous” and email address to logon</a:t>
            </a:r>
          </a:p>
          <a:p>
            <a:pPr lvl="0"/>
            <a:r>
              <a:rPr lang="en-GB" dirty="0" smtClean="0"/>
              <a:t>Is licensed for use under the Creative Commons, specifically:</a:t>
            </a:r>
          </a:p>
          <a:p>
            <a:pPr lvl="1"/>
            <a:r>
              <a:rPr lang="en-GB" u="sng" dirty="0" smtClean="0">
                <a:hlinkClick r:id="rId3"/>
              </a:rPr>
              <a:t>Creative Commons Attribution 3.0 Unported License</a:t>
            </a:r>
            <a:endParaRPr lang="en-GB" u="sng" dirty="0" smtClean="0"/>
          </a:p>
          <a:p>
            <a:pPr lvl="1"/>
            <a:r>
              <a:rPr lang="en-GB" dirty="0" smtClean="0"/>
              <a:t>(Do with it as you wish, so long as you give credit)</a:t>
            </a:r>
            <a:endParaRPr lang="en-GB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“Resources” are:</a:t>
            </a:r>
          </a:p>
          <a:p>
            <a:pPr lvl="1"/>
            <a:r>
              <a:rPr lang="en-GB" smtClean="0"/>
              <a:t>Small logically discrete units of exchange</a:t>
            </a:r>
          </a:p>
          <a:p>
            <a:pPr lvl="1"/>
            <a:r>
              <a:rPr lang="en-GB" smtClean="0"/>
              <a:t>Defined behaviour and meaning</a:t>
            </a:r>
          </a:p>
          <a:p>
            <a:pPr lvl="1"/>
            <a:r>
              <a:rPr lang="en-GB" smtClean="0"/>
              <a:t>Known identity / location</a:t>
            </a:r>
          </a:p>
          <a:p>
            <a:pPr lvl="1"/>
            <a:r>
              <a:rPr lang="en-GB" smtClean="0"/>
              <a:t>Smallest unit of transaction</a:t>
            </a:r>
          </a:p>
          <a:p>
            <a:pPr lvl="1"/>
            <a:r>
              <a:rPr lang="en-GB" smtClean="0"/>
              <a:t>“of interest” to healthcare</a:t>
            </a:r>
          </a:p>
          <a:p>
            <a:pPr lvl="1"/>
            <a:endParaRPr lang="en-GB" smtClean="0"/>
          </a:p>
          <a:p>
            <a:pPr lvl="1"/>
            <a:r>
              <a:rPr lang="en-GB" smtClean="0"/>
              <a:t>V2: Sort of like Segments</a:t>
            </a:r>
          </a:p>
          <a:p>
            <a:pPr lvl="1"/>
            <a:r>
              <a:rPr lang="en-GB" smtClean="0"/>
              <a:t>V3: Sort of like CMETs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 descr="Screen Shot 2015-11-17 at 8.01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5328"/>
            <a:ext cx="7385564" cy="2897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0" y="1857248"/>
            <a:ext cx="12954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Structure of a Domain Resource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5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6392" y="204117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Resource Example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3" y="715483"/>
            <a:ext cx="7288111" cy="60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 versus 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FHIR makes composition and references explicit:</a:t>
            </a:r>
          </a:p>
          <a:p>
            <a:pPr lvl="1"/>
            <a:r>
              <a:rPr lang="en-GB" i="1" dirty="0" smtClean="0"/>
              <a:t>References</a:t>
            </a:r>
            <a:r>
              <a:rPr lang="en-GB" dirty="0" smtClean="0"/>
              <a:t> are </a:t>
            </a:r>
            <a:r>
              <a:rPr lang="en-GB" dirty="0" smtClean="0"/>
              <a:t>between </a:t>
            </a:r>
            <a:r>
              <a:rPr lang="en-GB" dirty="0" smtClean="0"/>
              <a:t>Resources. </a:t>
            </a:r>
            <a:r>
              <a:rPr lang="en-GB" b="1" dirty="0" smtClean="0"/>
              <a:t>No context conduction across references</a:t>
            </a:r>
            <a:r>
              <a:rPr lang="en-GB" dirty="0" smtClean="0"/>
              <a:t> – safe retrieval as individual resources.</a:t>
            </a:r>
          </a:p>
          <a:p>
            <a:pPr lvl="1"/>
            <a:r>
              <a:rPr lang="en-GB" i="1" dirty="0" smtClean="0"/>
              <a:t>Composition</a:t>
            </a:r>
            <a:r>
              <a:rPr lang="en-GB" dirty="0" smtClean="0"/>
              <a:t> is within a Resource: Components have no meaning outside resource, no identity, no separate access path except through </a:t>
            </a:r>
            <a:r>
              <a:rPr lang="en-GB" dirty="0" smtClean="0"/>
              <a:t>resource</a:t>
            </a:r>
          </a:p>
          <a:p>
            <a:r>
              <a:rPr lang="en-GB" dirty="0" smtClean="0"/>
              <a:t>Contained resources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28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7"/>
            <a:ext cx="7167884" cy="1180142"/>
          </a:xfrm>
        </p:spPr>
        <p:txBody>
          <a:bodyPr/>
          <a:lstStyle/>
          <a:p>
            <a:r>
              <a:rPr lang="en-GB" dirty="0" smtClean="0"/>
              <a:t>Contents of </a:t>
            </a:r>
            <a:r>
              <a:rPr lang="en-GB" dirty="0" smtClean="0"/>
              <a:t>a Resource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83522" y="3781455"/>
            <a:ext cx="4879478" cy="2238345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1676401" y="3276601"/>
            <a:ext cx="2457882" cy="16240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685800" y="1921699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406" y="1598092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Root</a:t>
            </a:r>
            <a:endParaRPr lang="nl-NL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0" y="2209800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2907" y="1836552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Component</a:t>
            </a:r>
            <a:endParaRPr lang="nl-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34283" y="4470924"/>
            <a:ext cx="29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&amp; Complex elements</a:t>
            </a:r>
            <a:br>
              <a:rPr lang="en-US" b="1" dirty="0" smtClean="0"/>
            </a:br>
            <a:r>
              <a:rPr lang="en-US" b="1" dirty="0" smtClean="0"/>
              <a:t>(may be repeating)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575" y="4540405"/>
            <a:ext cx="1554770" cy="8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" y="1921699"/>
            <a:ext cx="7929275" cy="3719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924" y="2688460"/>
            <a:ext cx="3823375" cy="3102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7" name="Rounded Rectangle 6"/>
          <p:cNvSpPr/>
          <p:nvPr/>
        </p:nvSpPr>
        <p:spPr bwMode="auto">
          <a:xfrm>
            <a:off x="4267200" y="2971800"/>
            <a:ext cx="3886200" cy="203644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3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&amp;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7717240" cy="214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10000"/>
            <a:ext cx="656197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1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44219" y="588079"/>
            <a:ext cx="5699381" cy="634083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References between resources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901" y="1857841"/>
            <a:ext cx="2272073" cy="15850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800" b="1" dirty="0" smtClean="0">
                <a:solidFill>
                  <a:schemeClr val="accent4"/>
                </a:solidFill>
              </a:rPr>
              <a:t>Coded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type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bodySuite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indication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performer.role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complication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relatedItem.type</a:t>
            </a:r>
          </a:p>
          <a:p>
            <a:endParaRPr lang="en-US" sz="800" b="1" dirty="0">
              <a:solidFill>
                <a:schemeClr val="accent4"/>
              </a:solidFill>
            </a:endParaRPr>
          </a:p>
          <a:p>
            <a:r>
              <a:rPr lang="en-US" sz="800" b="1" dirty="0" smtClean="0">
                <a:solidFill>
                  <a:schemeClr val="accent4"/>
                </a:solidFill>
              </a:rPr>
              <a:t>Other Properties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identifier (Identifier)</a:t>
            </a:r>
          </a:p>
          <a:p>
            <a:r>
              <a:rPr lang="en-US" sz="800" dirty="0" smtClean="0">
                <a:solidFill>
                  <a:schemeClr val="accent4"/>
                </a:solidFill>
              </a:rPr>
              <a:t>outcome (String)</a:t>
            </a:r>
          </a:p>
          <a:p>
            <a:endParaRPr lang="en-US" sz="900" dirty="0" smtClean="0">
              <a:solidFill>
                <a:schemeClr val="accent4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84395" y="1728966"/>
            <a:ext cx="2262995" cy="1700034"/>
          </a:xfrm>
          <a:prstGeom prst="roundRect">
            <a:avLst>
              <a:gd name="adj" fmla="val 10192"/>
            </a:avLst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13389" y="2081637"/>
            <a:ext cx="7224772" cy="3861963"/>
            <a:chOff x="957907" y="1337761"/>
            <a:chExt cx="7088123" cy="2841688"/>
          </a:xfrm>
        </p:grpSpPr>
        <p:sp>
          <p:nvSpPr>
            <p:cNvPr id="9" name="Rounded Rectangle 8"/>
            <p:cNvSpPr/>
            <p:nvPr/>
          </p:nvSpPr>
          <p:spPr>
            <a:xfrm>
              <a:off x="3641672" y="255361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PROCEDURE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41671" y="1337761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PATIENT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679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DIAGNOSTIC REPORT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57907" y="2570030"/>
              <a:ext cx="1673351" cy="374927"/>
            </a:xfrm>
            <a:prstGeom prst="roundRect">
              <a:avLst/>
            </a:prstGeom>
            <a:solidFill>
              <a:schemeClr val="accent4">
                <a:alpha val="7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CONDITION</a:t>
              </a:r>
              <a:endParaRPr lang="en-US" sz="900" dirty="0">
                <a:solidFill>
                  <a:schemeClr val="accent4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4478347" y="1712688"/>
              <a:ext cx="1" cy="85734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15023" y="2757494"/>
              <a:ext cx="1057656" cy="1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631258" y="2757492"/>
              <a:ext cx="1010414" cy="3"/>
            </a:xfrm>
            <a:prstGeom prst="line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5400000">
              <a:off x="3125371" y="2955290"/>
              <a:ext cx="857341" cy="836675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4972459" y="2955289"/>
              <a:ext cx="857343" cy="836676"/>
            </a:xfrm>
            <a:prstGeom prst="bentConnector3">
              <a:avLst/>
            </a:prstGeom>
            <a:ln w="127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38850" y="2076305"/>
              <a:ext cx="1078992" cy="1698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Subject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5022" y="2517555"/>
              <a:ext cx="1057657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Report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31258" y="2518710"/>
              <a:ext cx="101422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RelatedItem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5704" y="3132420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Encounter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82793" y="3139397"/>
              <a:ext cx="836674" cy="16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</a:rPr>
                <a:t>Performer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97282" y="3804522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smtClean="0">
                  <a:solidFill>
                    <a:schemeClr val="accent2"/>
                  </a:solidFill>
                </a:rPr>
                <a:t>ENCOUNTER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920689" y="3800193"/>
              <a:ext cx="1673351" cy="374927"/>
            </a:xfrm>
            <a:prstGeom prst="roundRect">
              <a:avLst/>
            </a:prstGeom>
            <a:solidFill>
              <a:schemeClr val="accent2">
                <a:alpha val="8000"/>
              </a:schemeClr>
            </a:solidFill>
            <a:ln w="127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PRACTITIONER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1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342"/>
            <a:ext cx="8081214" cy="373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Reference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419600" y="298018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544108" y="3191869"/>
            <a:ext cx="1542492" cy="61813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6733" y="1688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Example</a:t>
            </a:r>
            <a:r>
              <a:rPr lang="nl-NL" dirty="0" smtClean="0"/>
              <a:t>: part of </a:t>
            </a:r>
            <a:r>
              <a:rPr lang="nl-NL" dirty="0" err="1" smtClean="0"/>
              <a:t>DiagnosticReport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30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87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44219" y="432717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Recording a consultation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4" y="1789051"/>
            <a:ext cx="8328091" cy="39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44219" y="508917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As a resource web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6781800" cy="5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6697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“Business” identifiers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57724"/>
            <a:ext cx="3467100" cy="36766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52128" y="2324175"/>
            <a:ext cx="3562672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957724"/>
            <a:ext cx="3343275" cy="2724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029200" y="2324175"/>
            <a:ext cx="3429000" cy="266625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8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      &lt;profile value=… 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&lt;security value=…/&gt;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&lt;tag value= …/&gt;</a:t>
            </a:r>
            <a:r>
              <a:rPr lang="en-US" sz="1600" dirty="0"/>
              <a:t>	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1229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FHIR </a:t>
            </a:r>
            <a:r>
              <a:rPr lang="en-GB" i="1" smtClean="0"/>
              <a:t>Elements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926539" y="3011091"/>
            <a:ext cx="931461" cy="37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886200" y="2820590"/>
            <a:ext cx="762000" cy="1218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35940" y="4342209"/>
            <a:ext cx="3657600" cy="17978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(integer, boolean,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string, instant)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17140" y="4763690"/>
            <a:ext cx="14478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Derived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(oid, uuid,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code, id)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1791890"/>
            <a:ext cx="41148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Complex</a:t>
            </a:r>
          </a:p>
          <a:p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Datatypes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(HumanName,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Quantity, Period,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Address, Identifier )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17140" y="2021058"/>
            <a:ext cx="1600200" cy="12948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Constrained Types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Quantity: Distance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, Count, Duration, Money)</a:t>
            </a:r>
          </a:p>
        </p:txBody>
      </p:sp>
      <p:cxnSp>
        <p:nvCxnSpPr>
          <p:cNvPr id="26" name="Straight Arrow Connector 25"/>
          <p:cNvCxnSpPr>
            <a:stCxn id="19" idx="2"/>
            <a:endCxn id="16" idx="0"/>
          </p:cNvCxnSpPr>
          <p:nvPr/>
        </p:nvCxnSpPr>
        <p:spPr bwMode="auto">
          <a:xfrm>
            <a:off x="6705600" y="3849290"/>
            <a:ext cx="59140" cy="49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64740" y="386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cxnSp>
        <p:nvCxnSpPr>
          <p:cNvPr id="32" name="Straight Arrow Connector 31"/>
          <p:cNvCxnSpPr>
            <a:endCxn id="16" idx="1"/>
          </p:cNvCxnSpPr>
          <p:nvPr/>
        </p:nvCxnSpPr>
        <p:spPr bwMode="auto">
          <a:xfrm>
            <a:off x="3886200" y="4038600"/>
            <a:ext cx="1049740" cy="1202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091637" y="3200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sp>
        <p:nvSpPr>
          <p:cNvPr id="34" name="TextBox 33"/>
          <p:cNvSpPr txBox="1"/>
          <p:nvPr/>
        </p:nvSpPr>
        <p:spPr>
          <a:xfrm>
            <a:off x="4320237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4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/>
      <p:bldP spid="48" grpId="0" animBg="1"/>
      <p:bldP spid="49" grpId="0" animBg="1"/>
      <p:bldP spid="49" grpId="1" animBg="1"/>
      <p:bldP spid="16" grpId="0" animBg="1"/>
      <p:bldP spid="17" grpId="0" animBg="1"/>
      <p:bldP spid="19" grpId="0" animBg="1"/>
      <p:bldP spid="21" grpId="0" animBg="1"/>
      <p:bldP spid="31" grpId="0"/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Datatypes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895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Read more at:</a:t>
            </a:r>
          </a:p>
          <a:p>
            <a:endParaRPr lang="nl-NL" sz="2400" dirty="0" smtClean="0"/>
          </a:p>
          <a:p>
            <a:r>
              <a:rPr lang="nl-NL" sz="2400" dirty="0" smtClean="0">
                <a:hlinkClick r:id="rId3"/>
              </a:rPr>
              <a:t>http</a:t>
            </a:r>
            <a:r>
              <a:rPr lang="nl-NL" sz="2400" dirty="0">
                <a:hlinkClick r:id="rId3"/>
              </a:rPr>
              <a:t>://</a:t>
            </a:r>
            <a:r>
              <a:rPr lang="nl-NL" sz="2400" dirty="0" smtClean="0">
                <a:hlinkClick r:id="rId3"/>
              </a:rPr>
              <a:t>www.hl7.org/implement/standards/fhir/datatypes.html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4472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8" name="Picture 7" descr="element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114"/>
            <a:ext cx="9144000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13981" cy="536140"/>
          </a:xfrm>
        </p:spPr>
        <p:txBody>
          <a:bodyPr>
            <a:noAutofit/>
          </a:bodyPr>
          <a:lstStyle/>
          <a:p>
            <a:r>
              <a:rPr lang="en-GB" sz="4000" b="0" dirty="0" smtClean="0">
                <a:solidFill>
                  <a:schemeClr val="tx1"/>
                </a:solidFill>
              </a:rPr>
              <a:t>Primitive data types</a:t>
            </a:r>
            <a:endParaRPr lang="en-GB" sz="4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88931" y="2158477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instant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88930" y="3002876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decimal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88930" y="38472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integer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unsignedInt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51292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postiveInt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5105400"/>
            <a:ext cx="666558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code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00800" y="5105400"/>
            <a:ext cx="36754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39288" y="4976860"/>
            <a:ext cx="504512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oid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10200" y="5791200"/>
            <a:ext cx="110933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markdown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42853" y="3847273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base64Binary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93837" y="3847272"/>
            <a:ext cx="11093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6" eaLnBrk="1" hangingPunct="1"/>
            <a:r>
              <a:rPr lang="en-US" sz="1100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72527" y="3847272"/>
            <a:ext cx="507450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url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378045" y="300287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boolean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78045" y="2156384"/>
            <a:ext cx="1181629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dateTime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642853" y="2156382"/>
            <a:ext cx="898971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time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14117" y="2156381"/>
            <a:ext cx="69163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date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18939" y="2998684"/>
            <a:ext cx="940995" cy="509540"/>
          </a:xfrm>
          <a:prstGeom prst="roundRect">
            <a:avLst/>
          </a:prstGeom>
          <a:solidFill>
            <a:schemeClr val="bg1">
              <a:lumMod val="9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  <a:endCxn id="22" idx="1"/>
          </p:cNvCxnSpPr>
          <p:nvPr/>
        </p:nvCxnSpPr>
        <p:spPr>
          <a:xfrm flipV="1">
            <a:off x="3570558" y="3253454"/>
            <a:ext cx="448380" cy="4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2" idx="3"/>
          </p:cNvCxnSpPr>
          <p:nvPr/>
        </p:nvCxnSpPr>
        <p:spPr>
          <a:xfrm flipH="1" flipV="1">
            <a:off x="4959934" y="3253454"/>
            <a:ext cx="418111" cy="41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81046" y="3508224"/>
            <a:ext cx="637893" cy="3327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24482" y="3508224"/>
            <a:ext cx="250439" cy="3327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4233667" y="3508224"/>
            <a:ext cx="115414" cy="3390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0"/>
          </p:cNvCxnSpPr>
          <p:nvPr/>
        </p:nvCxnSpPr>
        <p:spPr>
          <a:xfrm flipH="1" flipV="1">
            <a:off x="4959720" y="3505079"/>
            <a:ext cx="1366532" cy="342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81046" y="2666971"/>
            <a:ext cx="637893" cy="3317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4092338" y="2665922"/>
            <a:ext cx="141328" cy="34114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</p:cNvCxnSpPr>
          <p:nvPr/>
        </p:nvCxnSpPr>
        <p:spPr>
          <a:xfrm flipH="1">
            <a:off x="4680214" y="2665920"/>
            <a:ext cx="279720" cy="3317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59720" y="2672207"/>
            <a:ext cx="521992" cy="3306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0"/>
            <a:endCxn id="8" idx="2"/>
          </p:cNvCxnSpPr>
          <p:nvPr/>
        </p:nvCxnSpPr>
        <p:spPr>
          <a:xfrm flipV="1">
            <a:off x="2191015" y="4356814"/>
            <a:ext cx="788730" cy="77244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</p:cNvCxnSpPr>
          <p:nvPr/>
        </p:nvCxnSpPr>
        <p:spPr>
          <a:xfrm flipH="1" flipV="1">
            <a:off x="2895601" y="4343401"/>
            <a:ext cx="1124214" cy="78585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</p:cNvCxnSpPr>
          <p:nvPr/>
        </p:nvCxnSpPr>
        <p:spPr>
          <a:xfrm flipV="1">
            <a:off x="5210079" y="4364145"/>
            <a:ext cx="10638" cy="74125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" idx="0"/>
          </p:cNvCxnSpPr>
          <p:nvPr/>
        </p:nvCxnSpPr>
        <p:spPr>
          <a:xfrm flipH="1" flipV="1">
            <a:off x="5825182" y="4363099"/>
            <a:ext cx="759389" cy="74230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</p:cNvCxnSpPr>
          <p:nvPr/>
        </p:nvCxnSpPr>
        <p:spPr>
          <a:xfrm flipH="1" flipV="1">
            <a:off x="5595075" y="4363100"/>
            <a:ext cx="369793" cy="142810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0"/>
          </p:cNvCxnSpPr>
          <p:nvPr/>
        </p:nvCxnSpPr>
        <p:spPr>
          <a:xfrm flipH="1" flipV="1">
            <a:off x="6333929" y="4356811"/>
            <a:ext cx="957615" cy="6200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Details of some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76665"/>
              </p:ext>
            </p:extLst>
          </p:nvPr>
        </p:nvGraphicFramePr>
        <p:xfrm>
          <a:off x="685800" y="1676400"/>
          <a:ext cx="7467601" cy="4885203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668294"/>
                <a:gridCol w="1986064"/>
                <a:gridCol w="3813243"/>
              </a:tblGrid>
              <a:tr h="207404">
                <a:tc>
                  <a:txBody>
                    <a:bodyPr/>
                    <a:lstStyle/>
                    <a:p>
                      <a:r>
                        <a:rPr lang="nl-NL" sz="1600" dirty="0" err="1"/>
                        <a:t>boolean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xs:boolean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 can be either true or </a:t>
                      </a:r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integer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xs:int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signed 32-bit </a:t>
                      </a:r>
                      <a:r>
                        <a:rPr lang="en-US" sz="1600" dirty="0" smtClean="0"/>
                        <a:t>integer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80731">
                <a:tc>
                  <a:txBody>
                    <a:bodyPr/>
                    <a:lstStyle/>
                    <a:p>
                      <a:r>
                        <a:rPr lang="nl-NL" sz="1600" dirty="0" err="1"/>
                        <a:t>decimal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xs:decimal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rational number. </a:t>
                      </a:r>
                      <a:r>
                        <a:rPr lang="en-US" sz="1600" b="1" dirty="0" smtClean="0"/>
                        <a:t>A </a:t>
                      </a:r>
                      <a:r>
                        <a:rPr lang="en-US" sz="1600" b="1" dirty="0"/>
                        <a:t>true decimal</a:t>
                      </a:r>
                      <a:r>
                        <a:rPr lang="en-US" sz="1600" dirty="0"/>
                        <a:t>, with inbuilt precision (e.g. Java BigDecimal)</a:t>
                      </a:r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stream of bytes, base64 </a:t>
                      </a:r>
                      <a:r>
                        <a:rPr lang="en-US" sz="1600" dirty="0" smtClean="0"/>
                        <a:t>encoded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18510">
                <a:tc>
                  <a:txBody>
                    <a:bodyPr/>
                    <a:lstStyle/>
                    <a:p>
                      <a:r>
                        <a:rPr lang="nl-NL" sz="1600" dirty="0"/>
                        <a:t>instant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xs:dateTime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instant in time - </a:t>
                      </a:r>
                      <a:r>
                        <a:rPr lang="en-US" sz="1600" b="1" dirty="0"/>
                        <a:t>known at least to the second and always includes a timezone.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</a:tr>
              <a:tr h="269625">
                <a:tc>
                  <a:txBody>
                    <a:bodyPr/>
                    <a:lstStyle/>
                    <a:p>
                      <a:r>
                        <a:rPr lang="nl-NL" sz="1600" dirty="0"/>
                        <a:t>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sequence of </a:t>
                      </a:r>
                      <a:r>
                        <a:rPr lang="en-US" sz="1600" b="1" dirty="0"/>
                        <a:t>Unicode</a:t>
                      </a:r>
                      <a:r>
                        <a:rPr lang="en-US" sz="1600" dirty="0"/>
                        <a:t> characters. </a:t>
                      </a:r>
                    </a:p>
                  </a:txBody>
                  <a:tcPr marL="20740" marR="20740" marT="10370" marB="10370" anchor="ctr"/>
                </a:tc>
              </a:tr>
              <a:tr h="394067">
                <a:tc>
                  <a:txBody>
                    <a:bodyPr/>
                    <a:lstStyle/>
                    <a:p>
                      <a:r>
                        <a:rPr lang="nl-NL" sz="1600" dirty="0" err="1"/>
                        <a:t>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xs:anyURI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Uniform Resource Identifier Reference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767395">
                <a:tc>
                  <a:txBody>
                    <a:bodyPr/>
                    <a:lstStyle/>
                    <a:p>
                      <a:r>
                        <a:rPr lang="nl-NL" sz="1600" dirty="0"/>
                        <a:t>date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or </a:t>
                      </a:r>
                      <a:r>
                        <a:rPr lang="en-US" sz="1600" b="1" dirty="0"/>
                        <a:t>partial </a:t>
                      </a:r>
                      <a:r>
                        <a:rPr lang="en-US" sz="1600" b="1" dirty="0" smtClean="0"/>
                        <a:t>date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="0" dirty="0"/>
                        <a:t>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used in human communication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smtClean="0"/>
                        <a:t>No </a:t>
                      </a:r>
                      <a:r>
                        <a:rPr lang="en-US" sz="1600" dirty="0"/>
                        <a:t>time zone. </a:t>
                      </a:r>
                    </a:p>
                  </a:txBody>
                  <a:tcPr marL="20740" marR="20740" marT="10370" marB="10370" anchor="ctr"/>
                </a:tc>
              </a:tr>
              <a:tr h="1327385">
                <a:tc>
                  <a:txBody>
                    <a:bodyPr/>
                    <a:lstStyle/>
                    <a:p>
                      <a:r>
                        <a:rPr lang="nl-NL" sz="1600" dirty="0" err="1" smtClean="0"/>
                        <a:t>id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xs:string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Any combination of upper or lower case ASCII letters ('A'..'Z', and '</a:t>
                      </a:r>
                      <a:r>
                        <a:rPr lang="en-US" sz="1600" dirty="0" err="1" smtClean="0"/>
                        <a:t>a'..'z</a:t>
                      </a:r>
                      <a:r>
                        <a:rPr lang="en-US" sz="1600" dirty="0" smtClean="0"/>
                        <a:t>', numerals ('0'..'9'), '-' and '.', with a length limit of 64 characters. regex: [A-Za-z0-9\-\.]{1,64}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2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Who am 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Name:</a:t>
            </a:r>
            <a:r>
              <a:rPr lang="en-GB" smtClean="0"/>
              <a:t> David Hay</a:t>
            </a:r>
          </a:p>
          <a:p>
            <a:r>
              <a:rPr lang="en-GB" b="1" smtClean="0"/>
              <a:t>Company:</a:t>
            </a:r>
            <a:r>
              <a:rPr lang="en-GB" smtClean="0"/>
              <a:t> Orion Health</a:t>
            </a:r>
          </a:p>
          <a:p>
            <a:r>
              <a:rPr lang="en-GB" b="1" smtClean="0"/>
              <a:t>Background:</a:t>
            </a:r>
          </a:p>
          <a:p>
            <a:pPr lvl="1"/>
            <a:r>
              <a:rPr lang="en-GB" smtClean="0"/>
              <a:t>Involved in FHIR almost from beginning</a:t>
            </a:r>
          </a:p>
          <a:p>
            <a:pPr lvl="1"/>
            <a:r>
              <a:rPr lang="en-GB" smtClean="0"/>
              <a:t>Ex Clinician</a:t>
            </a:r>
          </a:p>
          <a:p>
            <a:pPr lvl="1"/>
            <a:r>
              <a:rPr lang="en-GB" smtClean="0">
                <a:latin typeface="Arial" charset="0"/>
              </a:rPr>
              <a:t>Co-Chair FHIR Management Group</a:t>
            </a:r>
          </a:p>
          <a:p>
            <a:pPr lvl="1"/>
            <a:r>
              <a:rPr lang="en-GB" smtClean="0">
                <a:latin typeface="Arial" charset="0"/>
              </a:rPr>
              <a:t>Chair HL7 New Zealand</a:t>
            </a:r>
          </a:p>
          <a:p>
            <a:pPr lvl="1"/>
            <a:r>
              <a:rPr lang="en-GB" smtClean="0">
                <a:latin typeface="Arial" charset="0"/>
              </a:rPr>
              <a:t>Blog: FHIRBlog.com</a:t>
            </a:r>
          </a:p>
          <a:p>
            <a:pPr marL="914400" lvl="2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6" y="4149080"/>
            <a:ext cx="2292911" cy="2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04800" y="533400"/>
            <a:ext cx="8181808" cy="634083"/>
          </a:xfrm>
        </p:spPr>
        <p:txBody>
          <a:bodyPr>
            <a:normAutofit/>
          </a:bodyPr>
          <a:lstStyle/>
          <a:p>
            <a:r>
              <a:rPr lang="en-GB" sz="4000" b="0" dirty="0" smtClean="0">
                <a:solidFill>
                  <a:srgbClr val="000000"/>
                </a:solidFill>
              </a:rPr>
              <a:t>Complex </a:t>
            </a:r>
            <a:r>
              <a:rPr lang="en-GB" sz="4000" b="0" dirty="0" smtClean="0">
                <a:solidFill>
                  <a:srgbClr val="000000"/>
                </a:solidFill>
                <a:latin typeface="+mj-lt"/>
              </a:rPr>
              <a:t>data types</a:t>
            </a:r>
            <a:endParaRPr lang="en-GB" sz="40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81008" y="1882732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Ratio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81007" y="2594913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Timing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81007" y="3307094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Coding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81006" y="5662660"/>
            <a:ext cx="61427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Age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7575" y="5662660"/>
            <a:ext cx="1181629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Distance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21497" y="5662660"/>
            <a:ext cx="1233914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accent1"/>
                </a:solidFill>
              </a:rPr>
              <a:t>SimpleQuantity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27706" y="5662660"/>
            <a:ext cx="887091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Duration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87090" y="5662660"/>
            <a:ext cx="659227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accent1"/>
                </a:solidFill>
              </a:rPr>
              <a:t>Count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15018" y="1875268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Attachment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34930" y="1880637"/>
            <a:ext cx="96708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Period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75230" y="1880636"/>
            <a:ext cx="96657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Range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74023" y="3305776"/>
            <a:ext cx="940995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Element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862634" y="3816940"/>
            <a:ext cx="1287128" cy="91656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3" idx="0"/>
          </p:cNvCxnSpPr>
          <p:nvPr/>
        </p:nvCxnSpPr>
        <p:spPr>
          <a:xfrm flipH="1" flipV="1">
            <a:off x="4658345" y="3825426"/>
            <a:ext cx="420696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1" idx="0"/>
          </p:cNvCxnSpPr>
          <p:nvPr/>
        </p:nvCxnSpPr>
        <p:spPr>
          <a:xfrm flipV="1">
            <a:off x="3748465" y="3815316"/>
            <a:ext cx="643502" cy="91560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856281" y="3750113"/>
            <a:ext cx="1233747" cy="5171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</p:cNvCxnSpPr>
          <p:nvPr/>
        </p:nvCxnSpPr>
        <p:spPr>
          <a:xfrm>
            <a:off x="3418473" y="2390177"/>
            <a:ext cx="743082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922452" y="2395544"/>
            <a:ext cx="579706" cy="910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6269860" y="1875264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Identifier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81006" y="4019276"/>
            <a:ext cx="1181629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Signature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681006" y="4730920"/>
            <a:ext cx="1558877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CodeableConcept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311016" y="4730920"/>
            <a:ext cx="874898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Quantity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58366" y="4725549"/>
            <a:ext cx="1641350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SampledData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972168" y="4725549"/>
            <a:ext cx="1511416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ContactPoint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69860" y="2589542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HumanName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269860" y="3300406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Annotation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269860" y="4011270"/>
            <a:ext cx="1213724" cy="509540"/>
          </a:xfrm>
          <a:prstGeom prst="roundRect">
            <a:avLst/>
          </a:prstGeom>
          <a:solidFill>
            <a:schemeClr val="bg1">
              <a:lumMod val="85000"/>
              <a:alpha val="7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Address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618610" y="5662660"/>
            <a:ext cx="864975" cy="509540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/>
                </a:solidFill>
              </a:rPr>
              <a:t>Money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58" name="Straight Arrow Connector 57"/>
          <p:cNvCxnSpPr>
            <a:stCxn id="21" idx="2"/>
          </p:cNvCxnSpPr>
          <p:nvPr/>
        </p:nvCxnSpPr>
        <p:spPr>
          <a:xfrm>
            <a:off x="4458517" y="2390176"/>
            <a:ext cx="0" cy="915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46573" y="2405346"/>
            <a:ext cx="1343455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3"/>
            <a:endCxn id="22" idx="1"/>
          </p:cNvCxnSpPr>
          <p:nvPr/>
        </p:nvCxnSpPr>
        <p:spPr>
          <a:xfrm>
            <a:off x="2862636" y="2849684"/>
            <a:ext cx="1211387" cy="71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862635" y="3641824"/>
            <a:ext cx="12273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015019" y="2405346"/>
            <a:ext cx="1338259" cy="987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6" idx="1"/>
            <a:endCxn id="22" idx="3"/>
          </p:cNvCxnSpPr>
          <p:nvPr/>
        </p:nvCxnSpPr>
        <p:spPr>
          <a:xfrm flipH="1">
            <a:off x="5015018" y="2844313"/>
            <a:ext cx="1254843" cy="716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015018" y="3652769"/>
            <a:ext cx="125484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1"/>
          </p:cNvCxnSpPr>
          <p:nvPr/>
        </p:nvCxnSpPr>
        <p:spPr>
          <a:xfrm flipH="1" flipV="1">
            <a:off x="5015018" y="3744742"/>
            <a:ext cx="1254843" cy="52129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4941804" y="3825426"/>
            <a:ext cx="1110465" cy="9001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" idx="0"/>
            <a:endCxn id="41" idx="2"/>
          </p:cNvCxnSpPr>
          <p:nvPr/>
        </p:nvCxnSpPr>
        <p:spPr>
          <a:xfrm rot="5400000" flipH="1" flipV="1">
            <a:off x="2657204" y="4571398"/>
            <a:ext cx="422200" cy="1760322"/>
          </a:xfrm>
          <a:prstGeom prst="bentConnector3">
            <a:avLst>
              <a:gd name="adj1" fmla="val 54247"/>
            </a:avLst>
          </a:prstGeom>
          <a:ln w="12700">
            <a:solidFill>
              <a:schemeClr val="accent6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endCxn id="55" idx="0"/>
          </p:cNvCxnSpPr>
          <p:nvPr/>
        </p:nvCxnSpPr>
        <p:spPr>
          <a:xfrm>
            <a:off x="3748465" y="5434789"/>
            <a:ext cx="3302632" cy="227871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354787" y="5434788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206701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190225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934929" y="5430779"/>
            <a:ext cx="0" cy="2318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7558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4519613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6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675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14350"/>
            <a:ext cx="3087429" cy="19240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2057400" y="762000"/>
            <a:ext cx="434340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74" y="2939171"/>
            <a:ext cx="3037443" cy="168992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 flipV="1">
            <a:off x="3657601" y="2819400"/>
            <a:ext cx="3261002" cy="323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371" y="4945095"/>
            <a:ext cx="2295525" cy="12763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H="1">
            <a:off x="4495800" y="5181600"/>
            <a:ext cx="22098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6" name="Picture 5" descr="resourceHierat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“Choice” properties</a:t>
            </a:r>
            <a:endParaRPr lang="en-GB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3307934" cy="1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48" y="4648200"/>
            <a:ext cx="43243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30" y="1635080"/>
            <a:ext cx="4095750" cy="26622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5105400" y="4191000"/>
            <a:ext cx="83820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2438400" y="4114800"/>
            <a:ext cx="1122945" cy="8231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32050"/>
            <a:ext cx="4267200" cy="4525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References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943600" y="1796508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14600"/>
            <a:ext cx="4648200" cy="11144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553200" y="2728912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05" y="3962400"/>
            <a:ext cx="657889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Quick look at narrative</a:t>
            </a:r>
            <a:endParaRPr lang="en-GB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20364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Narrative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57600"/>
            <a:ext cx="852773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592403" y="58790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Codes are defined in </a:t>
            </a:r>
            <a:r>
              <a:rPr lang="en-US" i="1" dirty="0" smtClean="0"/>
              <a:t>code systems</a:t>
            </a:r>
            <a:endParaRPr lang="nl-NL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43400" y="4572000"/>
            <a:ext cx="342900" cy="104150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752600"/>
            <a:ext cx="2501717" cy="2087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209800"/>
            <a:ext cx="1725211" cy="9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2438400"/>
            <a:ext cx="68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Coded types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used in a Resource, the modelers include </a:t>
            </a:r>
            <a:r>
              <a:rPr lang="en-GB" i="1" smtClean="0"/>
              <a:t>Bindings</a:t>
            </a:r>
          </a:p>
          <a:p>
            <a:r>
              <a:rPr lang="en-GB" i="1" smtClean="0"/>
              <a:t>Bindings</a:t>
            </a:r>
            <a:r>
              <a:rPr lang="en-GB" smtClean="0"/>
              <a:t> specify which codes can be used</a:t>
            </a:r>
            <a:endParaRPr lang="en-GB" i="1" dirty="0"/>
          </a:p>
        </p:txBody>
      </p:sp>
      <p:pic>
        <p:nvPicPr>
          <p:cNvPr id="3" name="Picture 2" descr="Screen Shot 2016-05-02 at 4.4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1400"/>
            <a:ext cx="7847196" cy="2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Introduce ourselves</a:t>
            </a:r>
            <a:endParaRPr lang="en-GB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Quickly around the room:</a:t>
            </a:r>
          </a:p>
          <a:p>
            <a:pPr lvl="1"/>
            <a:r>
              <a:rPr lang="en-GB" dirty="0" smtClean="0"/>
              <a:t>HL7 </a:t>
            </a:r>
            <a:r>
              <a:rPr lang="en-GB" dirty="0" smtClean="0"/>
              <a:t>(v2/v3) background?</a:t>
            </a:r>
          </a:p>
          <a:p>
            <a:pPr lvl="1"/>
            <a:r>
              <a:rPr lang="en-GB" dirty="0" smtClean="0"/>
              <a:t>How did you hear about FHIR?</a:t>
            </a:r>
          </a:p>
          <a:p>
            <a:pPr lvl="1"/>
            <a:r>
              <a:rPr lang="en-GB" dirty="0" smtClean="0"/>
              <a:t>Platform of choice (.NET, Java, Ruby, …)?</a:t>
            </a:r>
          </a:p>
          <a:p>
            <a:pPr lvl="1"/>
            <a:r>
              <a:rPr lang="en-GB" dirty="0" smtClean="0"/>
              <a:t>Familiar with HTTP, XML, JSON, REST?</a:t>
            </a:r>
          </a:p>
          <a:p>
            <a:pPr lvl="1"/>
            <a:r>
              <a:rPr lang="en-GB" dirty="0" smtClean="0"/>
              <a:t>What </a:t>
            </a:r>
            <a:r>
              <a:rPr lang="en-GB" dirty="0" smtClean="0"/>
              <a:t>do you want out of this?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8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Binding Strength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closely the options in the value set should be followed</a:t>
            </a:r>
          </a:p>
          <a:p>
            <a:r>
              <a:rPr lang="en-GB" dirty="0" smtClean="0"/>
              <a:t>Values</a:t>
            </a:r>
          </a:p>
          <a:p>
            <a:pPr lvl="1"/>
            <a:r>
              <a:rPr lang="en-GB" dirty="0" smtClean="0"/>
              <a:t>Required	(must come from set)</a:t>
            </a:r>
          </a:p>
          <a:p>
            <a:pPr lvl="1"/>
            <a:r>
              <a:rPr lang="en-GB" dirty="0" smtClean="0"/>
              <a:t>Extensible </a:t>
            </a:r>
            <a:r>
              <a:rPr lang="en-GB" dirty="0" smtClean="0"/>
              <a:t>	(</a:t>
            </a:r>
            <a:r>
              <a:rPr lang="en-GB" dirty="0" smtClean="0"/>
              <a:t>may use alternate if have to)</a:t>
            </a:r>
          </a:p>
          <a:p>
            <a:pPr lvl="1"/>
            <a:r>
              <a:rPr lang="en-GB" dirty="0" smtClean="0"/>
              <a:t>Preferred	(don’t have to, but should)</a:t>
            </a:r>
          </a:p>
          <a:p>
            <a:pPr lvl="1"/>
            <a:r>
              <a:rPr lang="en-GB" dirty="0" smtClean="0"/>
              <a:t>Example	(set isn’t specified)</a:t>
            </a:r>
          </a:p>
          <a:p>
            <a:r>
              <a:rPr lang="en-GB" dirty="0" smtClean="0"/>
              <a:t>Can vary in Profile</a:t>
            </a:r>
          </a:p>
          <a:p>
            <a:pPr lvl="1"/>
            <a:r>
              <a:rPr lang="en-GB" dirty="0" smtClean="0"/>
              <a:t>(Make stronger not weaker)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3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0999"/>
            <a:ext cx="7620000" cy="613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98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Code: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"status" : "confirmed"</a:t>
            </a:r>
          </a:p>
          <a:p>
            <a:r>
              <a:rPr lang="en-GB" sz="2400" dirty="0" smtClean="0"/>
              <a:t>Coding: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www.nlm.nih.gov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/research/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umls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rxnorm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"code": "C3214954",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"display": "cashew nut allergenic extract Injectable"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smtClean="0"/>
              <a:t>CodeableConcept: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"coding": [{ 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"system": "http://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snomed.info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"code": "39579001",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"display": "Anaphylactic reaction“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"text" : "Anaphylaxis"</a:t>
            </a:r>
            <a:b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smtClean="0"/>
              <a:t>Defines list of possible values for a particular context</a:t>
            </a:r>
          </a:p>
          <a:p>
            <a:r>
              <a:rPr lang="en-GB" sz="2400" smtClean="0"/>
              <a:t>Can reference external Terminology/s</a:t>
            </a:r>
          </a:p>
          <a:p>
            <a:pPr lvl="1"/>
            <a:r>
              <a:rPr lang="en-GB" sz="2000" smtClean="0"/>
              <a:t>Or define own sets</a:t>
            </a:r>
          </a:p>
          <a:p>
            <a:r>
              <a:rPr lang="en-GB" sz="2400" smtClean="0"/>
              <a:t>Why?</a:t>
            </a:r>
          </a:p>
          <a:p>
            <a:pPr lvl="1"/>
            <a:r>
              <a:rPr lang="en-GB" sz="2000" smtClean="0"/>
              <a:t>A common valueSet improves recording consistency </a:t>
            </a:r>
          </a:p>
          <a:p>
            <a:pPr lvl="1"/>
            <a:r>
              <a:rPr lang="en-GB" sz="2000" smtClean="0"/>
              <a:t>Improves user experience (pick lists)</a:t>
            </a:r>
          </a:p>
          <a:p>
            <a:r>
              <a:rPr lang="en-GB" sz="2400" smtClean="0"/>
              <a:t>Examples in New Zealand</a:t>
            </a:r>
          </a:p>
          <a:p>
            <a:pPr lvl="1"/>
            <a:r>
              <a:rPr lang="en-GB" sz="2000" smtClean="0"/>
              <a:t>ED diagnoses (derived from SNOMED)</a:t>
            </a:r>
          </a:p>
          <a:p>
            <a:pPr lvl="1"/>
            <a:r>
              <a:rPr lang="en-GB" sz="2000" smtClean="0"/>
              <a:t>NZ POCS (Pathology Observation Code Set) (derived from LOINC)</a:t>
            </a:r>
          </a:p>
          <a:p>
            <a:pPr lvl="1"/>
            <a:r>
              <a:rPr lang="en-GB" sz="2000" smtClean="0"/>
              <a:t>List of NZ Iwi (defined in ValueSet)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728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491880" y="1600200"/>
            <a:ext cx="5194920" cy="4525963"/>
          </a:xfrm>
        </p:spPr>
        <p:txBody>
          <a:bodyPr/>
          <a:lstStyle/>
          <a:p>
            <a:r>
              <a:rPr lang="en-GB" sz="2400" smtClean="0"/>
              <a:t>SNOMED CT / LOINC / RxNORM</a:t>
            </a:r>
          </a:p>
          <a:p>
            <a:r>
              <a:rPr lang="en-GB" sz="2400" smtClean="0"/>
              <a:t>HGVS, ICPC, MIMS + 100s more</a:t>
            </a:r>
          </a:p>
          <a:p>
            <a:r>
              <a:rPr lang="en-GB" sz="2400" smtClean="0"/>
              <a:t>ICD-X+</a:t>
            </a:r>
          </a:p>
          <a:p>
            <a:r>
              <a:rPr lang="en-GB" sz="2400" smtClean="0"/>
              <a:t>ANZSCO, METEOR</a:t>
            </a:r>
          </a:p>
          <a:p>
            <a:r>
              <a:rPr lang="en-GB" sz="2400" smtClean="0"/>
              <a:t>A drug formulary</a:t>
            </a:r>
          </a:p>
          <a:p>
            <a:r>
              <a:rPr lang="en-GB" sz="2400" smtClean="0"/>
              <a:t>A config table in an application </a:t>
            </a:r>
          </a:p>
          <a:p>
            <a:r>
              <a:rPr lang="en-GB" sz="2400" smtClean="0"/>
              <a:t>A list of enums in a java class</a:t>
            </a:r>
          </a:p>
          <a:p>
            <a:r>
              <a:rPr lang="en-GB" sz="2400" smtClean="0"/>
              <a:t>Australian state codes</a:t>
            </a:r>
            <a:endParaRPr lang="en-GB" sz="24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912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Selects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36360"/>
                </a:solidFill>
              </a:rPr>
              <a:t>Terminology Sub-system</a:t>
            </a:r>
            <a:endParaRPr lang="en-GB" dirty="0">
              <a:solidFill>
                <a:srgbClr val="6363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Code System: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Defines a set of concepts with a coherent meaning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Code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>
                <a:solidFill>
                  <a:srgbClr val="FFFFFF"/>
                </a:solidFill>
              </a:rPr>
              <a:t>Element Definition: </a:t>
            </a:r>
            <a:br>
              <a:rPr lang="en-AU" sz="1800" dirty="0" smtClean="0">
                <a:solidFill>
                  <a:srgbClr val="FFFFFF"/>
                </a:solidFill>
              </a:rPr>
            </a:br>
            <a:r>
              <a:rPr lang="en-AU" sz="1800" dirty="0" smtClean="0">
                <a:solidFill>
                  <a:srgbClr val="FFFFFF"/>
                </a:solidFill>
              </a:rPr>
              <a:t>Type and Value set reference</a:t>
            </a:r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Value Set:</a:t>
            </a:r>
          </a:p>
          <a:p>
            <a:pPr algn="ctr"/>
            <a:r>
              <a:rPr lang="en-AU" sz="2000" dirty="0" smtClean="0">
                <a:solidFill>
                  <a:srgbClr val="FFFFFF"/>
                </a:solidFill>
              </a:rPr>
              <a:t>A selection of a set of codes for use in a particular context</a:t>
            </a:r>
            <a:endParaRPr lang="en-AU" sz="20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Sub-system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1700808"/>
            <a:ext cx="2304256" cy="403244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Code System:</a:t>
            </a:r>
          </a:p>
          <a:p>
            <a:pPr algn="ctr"/>
            <a:r>
              <a:rPr lang="en-AU" dirty="0" smtClean="0"/>
              <a:t>Defines a set of concepts with a coherent meaning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Code</a:t>
            </a:r>
            <a:br>
              <a:rPr lang="en-AU" dirty="0" smtClean="0"/>
            </a:br>
            <a:r>
              <a:rPr lang="en-AU" dirty="0" smtClean="0"/>
              <a:t>Display</a:t>
            </a:r>
          </a:p>
          <a:p>
            <a:pPr algn="ctr"/>
            <a:r>
              <a:rPr lang="en-AU" dirty="0" smtClean="0"/>
              <a:t>Definition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48264" y="1916832"/>
            <a:ext cx="1368152" cy="15121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 Definition: </a:t>
            </a:r>
            <a:br>
              <a:rPr lang="en-AU" sz="1800" dirty="0" smtClean="0"/>
            </a:br>
            <a:r>
              <a:rPr lang="en-AU" sz="1800" dirty="0" smtClean="0"/>
              <a:t>Type and Value set reference</a:t>
            </a:r>
            <a:endParaRPr lang="en-AU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3851920" y="1700808"/>
            <a:ext cx="20162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/>
              <a:t>Value Set:</a:t>
            </a:r>
          </a:p>
          <a:p>
            <a:pPr algn="ctr"/>
            <a:r>
              <a:rPr lang="en-AU" sz="2000" dirty="0" smtClean="0"/>
              <a:t>A selection of a set of codes for use in a particular context</a:t>
            </a:r>
            <a:endParaRPr lang="en-AU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43808" y="2672916"/>
            <a:ext cx="1008112" cy="3240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673188">
            <a:off x="2750884" y="2442084"/>
            <a:ext cx="119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Selects</a:t>
            </a:r>
            <a:endParaRPr lang="en-AU" dirty="0">
              <a:solidFill>
                <a:srgbClr val="636360"/>
              </a:solidFill>
            </a:endParaRPr>
          </a:p>
        </p:txBody>
      </p:sp>
      <p:cxnSp>
        <p:nvCxnSpPr>
          <p:cNvPr id="10" name="Straight Arrow Connector 9"/>
          <p:cNvCxnSpPr>
            <a:stCxn id="3" idx="1"/>
            <a:endCxn id="7" idx="3"/>
          </p:cNvCxnSpPr>
          <p:nvPr/>
        </p:nvCxnSpPr>
        <p:spPr>
          <a:xfrm flipH="1">
            <a:off x="5868144" y="2672916"/>
            <a:ext cx="10801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0192" y="2237876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Binds</a:t>
            </a:r>
            <a:endParaRPr lang="en-AU" dirty="0">
              <a:solidFill>
                <a:srgbClr val="6363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92080" y="4210242"/>
            <a:ext cx="2251720" cy="15121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smtClean="0"/>
              <a:t>Element: </a:t>
            </a:r>
            <a:br>
              <a:rPr lang="en-AU" sz="1800" dirty="0" smtClean="0"/>
            </a:br>
            <a:r>
              <a:rPr lang="en-AU" sz="1800" dirty="0" smtClean="0"/>
              <a:t>code/</a:t>
            </a:r>
            <a:br>
              <a:rPr lang="en-AU" sz="1800" dirty="0" smtClean="0"/>
            </a:br>
            <a:r>
              <a:rPr lang="en-AU" sz="1800" dirty="0" smtClean="0"/>
              <a:t>Coding/</a:t>
            </a:r>
            <a:br>
              <a:rPr lang="en-AU" sz="1800" dirty="0" smtClean="0"/>
            </a:br>
            <a:r>
              <a:rPr lang="en-AU" sz="1800" dirty="0" err="1" smtClean="0"/>
              <a:t>CodeableConcept</a:t>
            </a:r>
            <a:endParaRPr lang="en-AU" sz="18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843808" y="4797152"/>
            <a:ext cx="2448272" cy="1691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546">
            <a:off x="3135245" y="4355350"/>
            <a:ext cx="143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Refers to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48264" y="3429000"/>
            <a:ext cx="504056" cy="7812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96093" y="3754690"/>
            <a:ext cx="1518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636360"/>
                </a:solidFill>
              </a:rPr>
              <a:t>Conforms</a:t>
            </a:r>
            <a:endParaRPr lang="en-AU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ValueSet for condition.code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9552" y="2081748"/>
            <a:ext cx="38884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636360"/>
                </a:solidFill>
              </a:rPr>
              <a:t>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</a:t>
            </a:r>
            <a:r>
              <a:rPr lang="en-US" sz="1000" b="1" dirty="0" err="1">
                <a:solidFill>
                  <a:srgbClr val="636360"/>
                </a:solidFill>
              </a:rPr>
              <a:t>resourceType</a:t>
            </a:r>
            <a:r>
              <a:rPr lang="en-US" sz="1000" b="1" dirty="0">
                <a:solidFill>
                  <a:srgbClr val="636360"/>
                </a:solidFill>
              </a:rPr>
              <a:t>": "ValueSet",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"id": "</a:t>
            </a:r>
            <a:r>
              <a:rPr lang="en-US" sz="1000" b="1" dirty="0" err="1">
                <a:solidFill>
                  <a:srgbClr val="636360"/>
                </a:solidFill>
              </a:rPr>
              <a:t>valueset</a:t>
            </a:r>
            <a:r>
              <a:rPr lang="en-US" sz="1000" b="1" dirty="0">
                <a:solidFill>
                  <a:srgbClr val="636360"/>
                </a:solidFill>
              </a:rPr>
              <a:t>-condition-code",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"meta":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versionId</a:t>
            </a:r>
            <a:r>
              <a:rPr lang="en-US" sz="1000" b="1" dirty="0">
                <a:solidFill>
                  <a:srgbClr val="636360"/>
                </a:solidFill>
              </a:rPr>
              <a:t>": "1",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</a:t>
            </a:r>
            <a:r>
              <a:rPr lang="en-US" sz="1000" b="1" dirty="0" err="1">
                <a:solidFill>
                  <a:srgbClr val="636360"/>
                </a:solidFill>
              </a:rPr>
              <a:t>lastUpdated</a:t>
            </a:r>
            <a:r>
              <a:rPr lang="en-US" sz="1000" b="1" dirty="0">
                <a:solidFill>
                  <a:srgbClr val="636360"/>
                </a:solidFill>
              </a:rPr>
              <a:t>": "2015-05-08T16:18:23Z",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   }</a:t>
            </a:r>
            <a:r>
              <a:rPr lang="en-US" sz="1000" b="1" dirty="0">
                <a:solidFill>
                  <a:srgbClr val="636360"/>
                </a:solidFill>
              </a:rPr>
              <a:t>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"text":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"status": "generated",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"div": </a:t>
            </a:r>
            <a:r>
              <a:rPr lang="en-US" sz="1000" b="1" dirty="0" smtClean="0">
                <a:solidFill>
                  <a:srgbClr val="636360"/>
                </a:solidFill>
              </a:rPr>
              <a:t>”</a:t>
            </a:r>
            <a:r>
              <a:rPr lang="en-US" sz="1000" b="1" dirty="0" err="1" smtClean="0">
                <a:solidFill>
                  <a:srgbClr val="636360"/>
                </a:solidFill>
              </a:rPr>
              <a:t>Condition.code</a:t>
            </a:r>
            <a:r>
              <a:rPr lang="en-US" sz="1000" b="1" dirty="0" smtClean="0">
                <a:solidFill>
                  <a:srgbClr val="636360"/>
                </a:solidFill>
              </a:rPr>
              <a:t> sample ValueSet"</a:t>
            </a:r>
            <a:endParaRPr lang="en-US" sz="1000" b="1" dirty="0">
              <a:solidFill>
                <a:srgbClr val="636360"/>
              </a:solidFill>
            </a:endParaRPr>
          </a:p>
          <a:p>
            <a:r>
              <a:rPr lang="en-US" sz="1000" b="1" dirty="0">
                <a:solidFill>
                  <a:srgbClr val="636360"/>
                </a:solidFill>
              </a:rPr>
              <a:t>  },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vs</a:t>
            </a:r>
            <a:r>
              <a:rPr lang="en-US" sz="1000" b="1" dirty="0">
                <a:solidFill>
                  <a:srgbClr val="636360"/>
                </a:solidFill>
              </a:rPr>
              <a:t>/condition-code",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"version": "0.5.0",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"name": "Condition/Problem/Diagnosis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"publisher": "FHIR Project team",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"contact":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"telecom":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"system": "</a:t>
            </a:r>
            <a:r>
              <a:rPr lang="en-US" sz="1000" b="1" dirty="0" err="1">
                <a:solidFill>
                  <a:srgbClr val="636360"/>
                </a:solidFill>
              </a:rPr>
              <a:t>url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"value": "http://hl7.org/</a:t>
            </a:r>
            <a:r>
              <a:rPr lang="en-US" sz="1000" b="1" dirty="0" err="1">
                <a:solidFill>
                  <a:srgbClr val="636360"/>
                </a:solidFill>
              </a:rPr>
              <a:t>fhir</a:t>
            </a:r>
            <a:r>
              <a:rPr lang="en-US" sz="1000" b="1" dirty="0">
                <a:solidFill>
                  <a:srgbClr val="636360"/>
                </a:solidFill>
              </a:rPr>
              <a:t>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]</a:t>
            </a:r>
            <a:r>
              <a:rPr lang="en-US" sz="1000" b="1" dirty="0" smtClean="0">
                <a:solidFill>
                  <a:srgbClr val="636360"/>
                </a:solidFill>
              </a:rPr>
              <a:t>,</a:t>
            </a:r>
            <a:endParaRPr lang="en-US" sz="1000" b="1" dirty="0">
              <a:solidFill>
                <a:srgbClr val="6363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4048" y="2062003"/>
            <a:ext cx="3240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636360"/>
                </a:solidFill>
              </a:rPr>
              <a:t>"</a:t>
            </a:r>
            <a:r>
              <a:rPr lang="en-US" sz="1000" b="1" dirty="0">
                <a:solidFill>
                  <a:srgbClr val="636360"/>
                </a:solidFill>
              </a:rPr>
              <a:t>description": "Example value set for Condition/Problem/Diagnosis codes",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"copyright": "This value set includes content from SNOMED CT, which is copyright © 2002+ International Health Terminology Standards Development </a:t>
            </a:r>
            <a:r>
              <a:rPr lang="en-US" sz="1000" b="1" dirty="0" err="1">
                <a:solidFill>
                  <a:srgbClr val="636360"/>
                </a:solidFill>
              </a:rPr>
              <a:t>Organisation</a:t>
            </a:r>
            <a:r>
              <a:rPr lang="en-US" sz="1000" b="1" dirty="0">
                <a:solidFill>
                  <a:srgbClr val="636360"/>
                </a:solidFill>
              </a:rPr>
              <a:t> (IHTSDO), and distributed by agreement between IHTSDO and HL7. Implementer use of SNOMED CT is not covered by this agreement",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"status": "draft",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"experimental": true,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"compose":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"include":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"system": "http://</a:t>
            </a:r>
            <a:r>
              <a:rPr lang="en-US" sz="1000" b="1" dirty="0" err="1">
                <a:solidFill>
                  <a:srgbClr val="636360"/>
                </a:solidFill>
              </a:rPr>
              <a:t>snomed.info</a:t>
            </a:r>
            <a:r>
              <a:rPr lang="en-US" sz="1000" b="1" dirty="0">
                <a:solidFill>
                  <a:srgbClr val="636360"/>
                </a:solidFill>
              </a:rPr>
              <a:t>/</a:t>
            </a:r>
            <a:r>
              <a:rPr lang="en-US" sz="1000" b="1" dirty="0" err="1">
                <a:solidFill>
                  <a:srgbClr val="636360"/>
                </a:solidFill>
              </a:rPr>
              <a:t>sct</a:t>
            </a:r>
            <a:r>
              <a:rPr lang="en-US" sz="1000" b="1" dirty="0">
                <a:solidFill>
                  <a:srgbClr val="636360"/>
                </a:solidFill>
              </a:rPr>
              <a:t>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"filter": [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{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"property": "concept",</a:t>
            </a:r>
          </a:p>
          <a:p>
            <a:r>
              <a:rPr lang="en-US" sz="1000" b="1" dirty="0" smtClean="0">
                <a:solidFill>
                  <a:srgbClr val="636360"/>
                </a:solidFill>
              </a:rPr>
              <a:t>	"</a:t>
            </a:r>
            <a:r>
              <a:rPr lang="en-US" sz="1000" b="1" dirty="0">
                <a:solidFill>
                  <a:srgbClr val="636360"/>
                </a:solidFill>
              </a:rPr>
              <a:t>op": "is-a",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  "value": "404684003"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  ]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  }</a:t>
            </a:r>
          </a:p>
          <a:p>
            <a:r>
              <a:rPr lang="en-US" sz="1000" b="1" dirty="0">
                <a:solidFill>
                  <a:srgbClr val="6363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3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Terminology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60440"/>
          </a:xfrm>
        </p:spPr>
        <p:txBody>
          <a:bodyPr>
            <a:normAutofit/>
          </a:bodyPr>
          <a:lstStyle/>
          <a:p>
            <a:r>
              <a:rPr lang="en-GB" smtClean="0"/>
              <a:t>Provides ‘services’ for consumers to access terminology</a:t>
            </a:r>
          </a:p>
          <a:p>
            <a:pPr lvl="1"/>
            <a:r>
              <a:rPr lang="en-GB" smtClean="0"/>
              <a:t>Hide the complex stuff from a consumer</a:t>
            </a:r>
          </a:p>
          <a:p>
            <a:r>
              <a:rPr lang="en-GB" smtClean="0"/>
              <a:t>Uses Operations framework</a:t>
            </a:r>
          </a:p>
          <a:p>
            <a:pPr lvl="1"/>
            <a:r>
              <a:rPr lang="en-GB" smtClean="0"/>
              <a:t>Get definition for a concept</a:t>
            </a:r>
          </a:p>
          <a:p>
            <a:pPr lvl="1"/>
            <a:r>
              <a:rPr lang="en-GB" smtClean="0"/>
              <a:t>Find a concept</a:t>
            </a:r>
          </a:p>
          <a:p>
            <a:pPr lvl="2"/>
            <a:r>
              <a:rPr lang="en-GB" smtClean="0"/>
              <a:t>Within a ValueSet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771800" y="5805264"/>
            <a:ext cx="601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http://hl7.org/</a:t>
            </a:r>
            <a:r>
              <a:rPr lang="en-US" sz="2000" dirty="0" err="1">
                <a:solidFill>
                  <a:schemeClr val="tx1"/>
                </a:solidFill>
              </a:rPr>
              <a:t>fhir</a:t>
            </a:r>
            <a:r>
              <a:rPr lang="en-US" sz="2000" dirty="0">
                <a:solidFill>
                  <a:schemeClr val="tx1"/>
                </a:solidFill>
              </a:rPr>
              <a:t>/2015May/terminology-</a:t>
            </a:r>
            <a:r>
              <a:rPr lang="en-US" sz="2000" dirty="0" err="1">
                <a:solidFill>
                  <a:schemeClr val="tx1"/>
                </a:solidFill>
              </a:rPr>
              <a:t>service.html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32608"/>
            <a:ext cx="936104" cy="14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2620641"/>
            <a:ext cx="1015498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23" y="4420840"/>
            <a:ext cx="878767" cy="13205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734951" y="3844776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094991" y="4077072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Find Terms</a:t>
            </a:r>
          </a:p>
          <a:p>
            <a:r>
              <a:rPr lang="en-US" b="0" dirty="0" smtClean="0"/>
              <a:t>Get Term Definition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215" y="5140920"/>
            <a:ext cx="998331" cy="664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751175" y="3772768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Level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smtClean="0"/>
              <a:t>Should be familiar with basics of FHIR – from Introduction to FHIR or equivalent presentation or experience</a:t>
            </a:r>
          </a:p>
          <a:p>
            <a:r>
              <a:rPr lang="en-GB" sz="2800" smtClean="0"/>
              <a:t>This presentation will drill a little deeper into FHIR messaging, documents, XML and JSON syntax, etc.</a:t>
            </a:r>
          </a:p>
          <a:p>
            <a:r>
              <a:rPr lang="en-GB" sz="2800" smtClean="0"/>
              <a:t>Will get through as much as we can . . .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9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Build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clinFHIR</a:t>
            </a:r>
          </a:p>
          <a:p>
            <a:pPr lvl="1"/>
            <a:r>
              <a:rPr lang="en-GB" dirty="0" smtClean="0"/>
              <a:t>Resource builder (Condition)</a:t>
            </a:r>
          </a:p>
          <a:p>
            <a:pPr lvl="1"/>
            <a:r>
              <a:rPr lang="en-GB" dirty="0" smtClean="0"/>
              <a:t>Uses Terminology Server</a:t>
            </a:r>
          </a:p>
          <a:p>
            <a:pPr lvl="1"/>
            <a:r>
              <a:rPr lang="en-GB" dirty="0" err="1" smtClean="0"/>
              <a:t>Condition.code</a:t>
            </a:r>
            <a:endParaRPr lang="en-GB" dirty="0" smtClean="0"/>
          </a:p>
          <a:p>
            <a:pPr lvl="2"/>
            <a:r>
              <a:rPr lang="en-GB" dirty="0" smtClean="0"/>
              <a:t>Explore data set</a:t>
            </a:r>
          </a:p>
          <a:p>
            <a:pPr lvl="1"/>
            <a:r>
              <a:rPr lang="en-GB" dirty="0" smtClean="0"/>
              <a:t>Direct REST query from filter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misc.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315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Contain metadata about resources</a:t>
            </a:r>
          </a:p>
          <a:p>
            <a:pPr lvl="1"/>
            <a:r>
              <a:rPr lang="en-GB" sz="2000" dirty="0" smtClean="0"/>
              <a:t>Beyond ID, version &amp; date</a:t>
            </a:r>
          </a:p>
          <a:p>
            <a:r>
              <a:rPr lang="en-GB" sz="2400" dirty="0" smtClean="0"/>
              <a:t>Used for different purposes:</a:t>
            </a:r>
          </a:p>
          <a:p>
            <a:pPr lvl="1"/>
            <a:r>
              <a:rPr lang="en-GB" sz="2000" dirty="0" smtClean="0"/>
              <a:t>Compliance to Profile </a:t>
            </a:r>
          </a:p>
          <a:p>
            <a:pPr lvl="1"/>
            <a:r>
              <a:rPr lang="en-GB" sz="2000" dirty="0" smtClean="0"/>
              <a:t>Security – e.g. sensitivity of resource</a:t>
            </a:r>
          </a:p>
          <a:p>
            <a:pPr lvl="1"/>
            <a:r>
              <a:rPr lang="en-GB" sz="2000" dirty="0" smtClean="0"/>
              <a:t>User </a:t>
            </a:r>
            <a:r>
              <a:rPr lang="en-GB" sz="2000" dirty="0" smtClean="0"/>
              <a:t>defined</a:t>
            </a:r>
          </a:p>
          <a:p>
            <a:r>
              <a:rPr lang="en-GB" sz="2400" dirty="0" smtClean="0"/>
              <a:t>Transported in different ways:</a:t>
            </a:r>
          </a:p>
          <a:p>
            <a:pPr lvl="1"/>
            <a:r>
              <a:rPr lang="en-GB" sz="2000" dirty="0" smtClean="0"/>
              <a:t>REST – as an HTTP header</a:t>
            </a:r>
          </a:p>
          <a:p>
            <a:pPr lvl="1"/>
            <a:r>
              <a:rPr lang="en-GB" sz="2000" dirty="0" smtClean="0"/>
              <a:t>In a bundle (document, message, transaction) - in the metadata  element of the resource or the bundle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233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service interface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How FHIR uses RESTful principles to communicate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FHIR supports 4 interoperability paradigms</a:t>
            </a:r>
            <a:endParaRPr lang="en-GB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0681381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9" y="2452741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6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4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4"/>
            <a:ext cx="1166659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082040" y="2743200"/>
            <a:ext cx="1584960" cy="1584960"/>
            <a:chOff x="766348" y="386080"/>
            <a:chExt cx="1584960" cy="1584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2" name="Rounded Rectangle 131"/>
            <p:cNvSpPr/>
            <p:nvPr/>
          </p:nvSpPr>
          <p:spPr>
            <a:xfrm>
              <a:off x="766348" y="386080"/>
              <a:ext cx="1584960" cy="1584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ounded Rectangle 4"/>
            <p:cNvSpPr/>
            <p:nvPr/>
          </p:nvSpPr>
          <p:spPr>
            <a:xfrm>
              <a:off x="843719" y="463451"/>
              <a:ext cx="1430218" cy="14302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tx1"/>
                  </a:solidFill>
                </a:rPr>
                <a:t>REST</a:t>
              </a:r>
              <a:endParaRPr lang="en-CA" sz="18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1033 0.11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“REpresentational State Transfer”</a:t>
            </a:r>
          </a:p>
          <a:p>
            <a:r>
              <a:rPr lang="en-GB" smtClean="0"/>
              <a:t>Represent your data as “resources”</a:t>
            </a:r>
          </a:p>
          <a:p>
            <a:r>
              <a:rPr lang="en-GB" smtClean="0"/>
              <a:t>Make “Resources” URI addressable</a:t>
            </a:r>
          </a:p>
          <a:p>
            <a:r>
              <a:rPr lang="en-GB" smtClean="0"/>
              <a:t>Use HTTP to do CRUD operations</a:t>
            </a:r>
          </a:p>
          <a:p>
            <a:r>
              <a:rPr lang="en-GB" smtClean="0"/>
              <a:t>Resources may be exchanged using different representations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9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208913" cy="1152128"/>
          </a:xfrm>
        </p:spPr>
        <p:txBody>
          <a:bodyPr/>
          <a:lstStyle/>
          <a:p>
            <a:r>
              <a:rPr lang="en-GB" smtClean="0"/>
              <a:t>Possibly distributed…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83568" y="4176187"/>
            <a:ext cx="5221282" cy="1843613"/>
            <a:chOff x="683568" y="3219821"/>
            <a:chExt cx="5221282" cy="1843613"/>
          </a:xfrm>
        </p:grpSpPr>
        <p:sp>
          <p:nvSpPr>
            <p:cNvPr id="45" name="Flowchart: Process 44"/>
            <p:cNvSpPr/>
            <p:nvPr/>
          </p:nvSpPr>
          <p:spPr>
            <a:xfrm>
              <a:off x="683568" y="3219821"/>
              <a:ext cx="5221282" cy="1843613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     FHIR server @ 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31840" y="3579862"/>
              <a:ext cx="1901825" cy="1183481"/>
              <a:chOff x="3923928" y="5013176"/>
              <a:chExt cx="1901825" cy="1577975"/>
            </a:xfrm>
          </p:grpSpPr>
          <p:pic>
            <p:nvPicPr>
              <p:cNvPr id="5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169568" y="5517232"/>
                <a:ext cx="1410543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Practitioner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5856" y="365187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Practitioner/87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9592" y="3345897"/>
              <a:ext cx="1650330" cy="1641337"/>
              <a:chOff x="6810102" y="3363838"/>
              <a:chExt cx="1650330" cy="164133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810102" y="3363838"/>
                <a:ext cx="1578322" cy="1641337"/>
                <a:chOff x="6300193" y="3594710"/>
                <a:chExt cx="1578322" cy="1641337"/>
              </a:xfrm>
            </p:grpSpPr>
            <p:pic>
              <p:nvPicPr>
                <p:cNvPr id="51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268685" y="3626218"/>
                  <a:ext cx="1641337" cy="1578322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394984" y="4207034"/>
                  <a:ext cx="13887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Organization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880128" y="3579862"/>
                <a:ext cx="1580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Organization/1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572000" y="1927172"/>
            <a:ext cx="4282036" cy="1800200"/>
            <a:chOff x="4682452" y="1275606"/>
            <a:chExt cx="4282036" cy="1800200"/>
          </a:xfrm>
        </p:grpSpPr>
        <p:sp>
          <p:nvSpPr>
            <p:cNvPr id="56" name="Flowchart: Process 55"/>
            <p:cNvSpPr/>
            <p:nvPr/>
          </p:nvSpPr>
          <p:spPr>
            <a:xfrm>
              <a:off x="4682452" y="1275606"/>
              <a:ext cx="4210027" cy="1787192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lab.hospitalA.org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932040" y="1649437"/>
              <a:ext cx="1577975" cy="1426369"/>
              <a:chOff x="4250657" y="3176791"/>
              <a:chExt cx="1577975" cy="1901825"/>
            </a:xfrm>
          </p:grpSpPr>
          <p:pic>
            <p:nvPicPr>
              <p:cNvPr id="6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716016" y="1626354"/>
              <a:ext cx="235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DiagnosticReport/4445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768945" y="1635646"/>
              <a:ext cx="2195543" cy="1289531"/>
              <a:chOff x="1907703" y="3642578"/>
              <a:chExt cx="2195543" cy="128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907703" y="3723877"/>
                <a:ext cx="2091111" cy="1208232"/>
                <a:chOff x="3895114" y="1724724"/>
                <a:chExt cx="2091111" cy="1610976"/>
              </a:xfrm>
            </p:grpSpPr>
            <p:pic>
              <p:nvPicPr>
                <p:cNvPr id="64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895114" y="1724724"/>
                  <a:ext cx="2091111" cy="1577975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4255582" y="2268741"/>
                  <a:ext cx="1471024" cy="1066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Observation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2195736" y="3642578"/>
                <a:ext cx="190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Observation/3ff27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228184" y="2427734"/>
              <a:ext cx="864096" cy="253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TextBox 60"/>
            <p:cNvSpPr txBox="1"/>
            <p:nvPr/>
          </p:nvSpPr>
          <p:spPr>
            <a:xfrm rot="165600">
              <a:off x="6179717" y="2355726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result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04800" y="1927172"/>
            <a:ext cx="4210027" cy="1571168"/>
            <a:chOff x="217957" y="1275606"/>
            <a:chExt cx="4210027" cy="1571168"/>
          </a:xfrm>
        </p:grpSpPr>
        <p:sp>
          <p:nvSpPr>
            <p:cNvPr id="69" name="Flowchart: Process 68"/>
            <p:cNvSpPr/>
            <p:nvPr/>
          </p:nvSpPr>
          <p:spPr>
            <a:xfrm>
              <a:off x="217957" y="1275606"/>
              <a:ext cx="4210027" cy="1571168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pat.registry.org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46590" y="1563637"/>
              <a:ext cx="1901825" cy="1235485"/>
              <a:chOff x="2267744" y="3170586"/>
              <a:chExt cx="1901825" cy="1647314"/>
            </a:xfrm>
          </p:grpSpPr>
          <p:pic>
            <p:nvPicPr>
              <p:cNvPr id="7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F8F8F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54672" y="1698362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Patient/223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404834" y="3079301"/>
            <a:ext cx="602107" cy="1407931"/>
            <a:chOff x="1404651" y="2500768"/>
            <a:chExt cx="508297" cy="2119317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404651" y="2500768"/>
              <a:ext cx="320381" cy="194893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TextBox 75"/>
            <p:cNvSpPr txBox="1"/>
            <p:nvPr/>
          </p:nvSpPr>
          <p:spPr>
            <a:xfrm rot="4311026">
              <a:off x="771116" y="3478253"/>
              <a:ext cx="1971875" cy="31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managing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84977" y="2741566"/>
            <a:ext cx="2548688" cy="369332"/>
            <a:chOff x="2484977" y="2090000"/>
            <a:chExt cx="2548688" cy="369332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2484977" y="2112457"/>
              <a:ext cx="254868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TextBox 78"/>
            <p:cNvSpPr txBox="1"/>
            <p:nvPr/>
          </p:nvSpPr>
          <p:spPr>
            <a:xfrm>
              <a:off x="3509661" y="209000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subject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85656" y="3470404"/>
            <a:ext cx="812166" cy="1507164"/>
            <a:chOff x="4788023" y="2755540"/>
            <a:chExt cx="812166" cy="1507164"/>
          </a:xfrm>
        </p:grpSpPr>
        <p:sp>
          <p:nvSpPr>
            <p:cNvPr id="81" name="TextBox 80"/>
            <p:cNvSpPr txBox="1"/>
            <p:nvPr/>
          </p:nvSpPr>
          <p:spPr>
            <a:xfrm rot="17885517">
              <a:off x="4743217" y="324318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performer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4788023" y="2859782"/>
              <a:ext cx="792089" cy="140292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2128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“Repository” model of healthcare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83568" y="3815679"/>
            <a:ext cx="7848872" cy="1981945"/>
            <a:chOff x="683568" y="2966069"/>
            <a:chExt cx="7848872" cy="1981945"/>
          </a:xfrm>
        </p:grpSpPr>
        <p:sp>
          <p:nvSpPr>
            <p:cNvPr id="5" name="Flowchart: Process 4"/>
            <p:cNvSpPr/>
            <p:nvPr/>
          </p:nvSpPr>
          <p:spPr>
            <a:xfrm>
              <a:off x="683568" y="2966069"/>
              <a:ext cx="7848872" cy="1981945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084" y="30333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699792" y="3047689"/>
              <a:ext cx="1901825" cy="1235485"/>
              <a:chOff x="2267744" y="3170586"/>
              <a:chExt cx="1901825" cy="1647314"/>
            </a:xfrm>
          </p:grpSpPr>
          <p:pic>
            <p:nvPicPr>
              <p:cNvPr id="2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40152" y="3147814"/>
              <a:ext cx="2091111" cy="1208232"/>
              <a:chOff x="3895114" y="1724724"/>
              <a:chExt cx="2091111" cy="1610976"/>
            </a:xfrm>
          </p:grpSpPr>
          <p:pic>
            <p:nvPicPr>
              <p:cNvPr id="2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20484" y="31857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15616" y="3887457"/>
              <a:ext cx="138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Organization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20613" y="3200089"/>
              <a:ext cx="1901825" cy="1235485"/>
              <a:chOff x="2267744" y="3170586"/>
              <a:chExt cx="1901825" cy="1647314"/>
            </a:xfrm>
          </p:grpSpPr>
          <p:pic>
            <p:nvPicPr>
              <p:cNvPr id="24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73013" y="3352489"/>
              <a:ext cx="1901825" cy="1235485"/>
              <a:chOff x="2267744" y="3170586"/>
              <a:chExt cx="1901825" cy="1647314"/>
            </a:xfrm>
          </p:grpSpPr>
          <p:pic>
            <p:nvPicPr>
              <p:cNvPr id="2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92552" y="3300214"/>
              <a:ext cx="2091111" cy="1208232"/>
              <a:chOff x="3895114" y="1724724"/>
              <a:chExt cx="2091111" cy="1610976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4952" y="3452614"/>
              <a:ext cx="2091111" cy="1208232"/>
              <a:chOff x="3895114" y="1724724"/>
              <a:chExt cx="2091111" cy="1610976"/>
            </a:xfrm>
          </p:grpSpPr>
          <p:pic>
            <p:nvPicPr>
              <p:cNvPr id="1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7445" y="3067124"/>
              <a:ext cx="1577975" cy="1426369"/>
              <a:chOff x="4250657" y="3176791"/>
              <a:chExt cx="1577975" cy="1901825"/>
            </a:xfrm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pic>
        <p:nvPicPr>
          <p:cNvPr id="30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2884" y="4187793"/>
            <a:ext cx="1641338" cy="1578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6002106" y="2126686"/>
            <a:ext cx="2242302" cy="1854305"/>
            <a:chOff x="6002106" y="1277076"/>
            <a:chExt cx="2242302" cy="1854305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70" b="96209" l="1624" r="990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154" y="1277076"/>
              <a:ext cx="1936254" cy="94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Down Arrow 32"/>
            <p:cNvSpPr/>
            <p:nvPr/>
          </p:nvSpPr>
          <p:spPr>
            <a:xfrm>
              <a:off x="6242158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0800000">
              <a:off x="6927413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2106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61427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3760" y="1981200"/>
            <a:ext cx="1862336" cy="2130072"/>
            <a:chOff x="3573760" y="1131590"/>
            <a:chExt cx="1862336" cy="2130072"/>
          </a:xfrm>
        </p:grpSpPr>
        <p:grpSp>
          <p:nvGrpSpPr>
            <p:cNvPr id="38" name="Group 37"/>
            <p:cNvGrpSpPr/>
            <p:nvPr/>
          </p:nvGrpSpPr>
          <p:grpSpPr>
            <a:xfrm>
              <a:off x="3573760" y="1131590"/>
              <a:ext cx="1790328" cy="1630778"/>
              <a:chOff x="251520" y="1021945"/>
              <a:chExt cx="1790328" cy="1630778"/>
            </a:xfrm>
          </p:grpSpPr>
          <p:pic>
            <p:nvPicPr>
              <p:cNvPr id="41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309977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79749" y="1021945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Lab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39" name="Down Arrow 38"/>
            <p:cNvSpPr/>
            <p:nvPr/>
          </p:nvSpPr>
          <p:spPr>
            <a:xfrm>
              <a:off x="4788024" y="2355726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1946" y="239694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67544" y="1981200"/>
            <a:ext cx="2304256" cy="1999791"/>
            <a:chOff x="467544" y="1131590"/>
            <a:chExt cx="2304256" cy="1999791"/>
          </a:xfrm>
        </p:grpSpPr>
        <p:grpSp>
          <p:nvGrpSpPr>
            <p:cNvPr id="44" name="Group 43"/>
            <p:cNvGrpSpPr/>
            <p:nvPr/>
          </p:nvGrpSpPr>
          <p:grpSpPr>
            <a:xfrm>
              <a:off x="827584" y="1131590"/>
              <a:ext cx="1790328" cy="1702786"/>
              <a:chOff x="251520" y="917671"/>
              <a:chExt cx="1790328" cy="1702786"/>
            </a:xfrm>
          </p:grpSpPr>
          <p:pic>
            <p:nvPicPr>
              <p:cNvPr id="49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277711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51520" y="917671"/>
                <a:ext cx="1707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Hospital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5" name="Down Arrow 44"/>
            <p:cNvSpPr/>
            <p:nvPr/>
          </p:nvSpPr>
          <p:spPr>
            <a:xfrm>
              <a:off x="707596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 rot="10800000">
              <a:off x="2174885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08899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78354" y="3061320"/>
            <a:ext cx="546446" cy="905936"/>
            <a:chOff x="7778354" y="2211710"/>
            <a:chExt cx="546446" cy="905936"/>
          </a:xfrm>
        </p:grpSpPr>
        <p:sp>
          <p:nvSpPr>
            <p:cNvPr id="52" name="Down Arrow 51"/>
            <p:cNvSpPr/>
            <p:nvPr/>
          </p:nvSpPr>
          <p:spPr>
            <a:xfrm rot="10800000">
              <a:off x="79307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 rot="10800000">
              <a:off x="77783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52320" y="3277344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Subscribe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65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Just a quick GET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1800" smtClean="0"/>
              <a:t> HTTP/1.1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</a:t>
            </a:r>
            <a:r>
              <a:rPr lang="en-GB" sz="1800" b="1" smtClean="0"/>
              <a:t>application/xml+fhir;charset=utf-8</a:t>
            </a:r>
          </a:p>
          <a:p>
            <a:r>
              <a:rPr lang="en-GB" sz="1800" smtClean="0"/>
              <a:t>Content-Length: 787</a:t>
            </a:r>
          </a:p>
          <a:p>
            <a:r>
              <a:rPr lang="en-GB" sz="1800" smtClean="0"/>
              <a:t>Content-Location: </a:t>
            </a:r>
          </a:p>
          <a:p>
            <a:r>
              <a:rPr lang="en-GB" sz="1800" smtClean="0"/>
              <a:t>  http://fhir.furore.com/fhir/Patient/1/_history/1</a:t>
            </a:r>
          </a:p>
          <a:p>
            <a:r>
              <a:rPr lang="en-GB" sz="1800" smtClean="0"/>
              <a:t>Last-Modified: Tue, 29 May 2012 23:45:32 GMT</a:t>
            </a:r>
            <a:endParaRPr lang="en-GB" sz="1800" dirty="0"/>
          </a:p>
        </p:txBody>
      </p:sp>
      <p:sp>
        <p:nvSpPr>
          <p:cNvPr id="7" name="Rectangle 6"/>
          <p:cNvSpPr/>
          <p:nvPr/>
        </p:nvSpPr>
        <p:spPr>
          <a:xfrm>
            <a:off x="609600" y="4724400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Patient xmlns</a:t>
            </a:r>
            <a:r>
              <a:rPr lang="nb-NO" sz="1000" dirty="0">
                <a:latin typeface="Courier New" pitchFamily="49" charset="0"/>
                <a:cs typeface="Courier New" pitchFamily="49" charset="0"/>
              </a:rPr>
              <a:t>="http://hl7.org/fhir"&gt;&lt;identifier&gt;&lt;label&gt;SSN&lt;/label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identifier&gt;&lt;system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&lt;/system&gt;&lt;id&gt;444222222&lt;/id&gt;&lt;/identifier&gt;&lt;/identifier&gt;&lt;name&gt;&lt;use&gt;official&lt;/use&gt;&lt;family&gt;Everywoman&lt;/family&gt;&lt;given&gt;Eve&lt;/given&gt;&lt;/name&gt;&lt;telecom&gt;&lt;system&gt;phone&lt;/system&gt;&lt;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&lt;/value&gt;&lt;use&gt;work&lt;/use&gt;&lt;/telecom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code&gt;F&lt;/code&gt;&lt;/gender&gt;&lt;birthDate&gt;1973-05-31&lt;/birthDate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address&gt;&lt;use&gt;home&lt;/use&gt;&lt;line&gt;2222 Home Street&lt;/line&gt;&lt;/address&gt;&lt;text&gt;&lt;status&gt;generated&lt;/status&gt;&lt;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div xmlns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 smtClean="0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nl-NL" sz="1000" dirty="0">
              <a:latin typeface="Courier New" pitchFamily="49" charset="0"/>
              <a:cs typeface="Courier New" pitchFamily="49" charset="0"/>
            </a:endParaRP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934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7077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52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4419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HTTP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Verb + path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7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GB" smtClean="0"/>
              <a:t>A Resource’s REST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In fact: an URL</a:t>
            </a:r>
          </a:p>
          <a:p>
            <a:pPr lvl="1"/>
            <a:endParaRPr lang="en-GB" smtClean="0"/>
          </a:p>
          <a:p>
            <a:pPr lvl="1"/>
            <a:r>
              <a:rPr lang="en-GB" b="1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3162" y="3745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3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Tutorial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You should:</a:t>
            </a:r>
          </a:p>
          <a:p>
            <a:pPr lvl="1"/>
            <a:r>
              <a:rPr lang="en-GB" sz="2400" dirty="0" smtClean="0"/>
              <a:t>Know how to approach the FHIR specification to find out what more you need to know</a:t>
            </a:r>
          </a:p>
          <a:p>
            <a:pPr lvl="1"/>
            <a:r>
              <a:rPr lang="en-GB" sz="2400" dirty="0" smtClean="0"/>
              <a:t>Be </a:t>
            </a:r>
            <a:r>
              <a:rPr lang="en-GB" sz="2400" dirty="0" smtClean="0"/>
              <a:t>able to </a:t>
            </a:r>
            <a:r>
              <a:rPr lang="en-GB" sz="2400" dirty="0" smtClean="0"/>
              <a:t>start to </a:t>
            </a:r>
            <a:r>
              <a:rPr lang="en-GB" sz="2400" dirty="0" smtClean="0"/>
              <a:t>build a FHIR client/server</a:t>
            </a:r>
          </a:p>
          <a:p>
            <a:pPr lvl="1"/>
            <a:r>
              <a:rPr lang="en-GB" sz="2400" dirty="0" smtClean="0"/>
              <a:t>Be </a:t>
            </a:r>
            <a:r>
              <a:rPr lang="en-GB" sz="2400" dirty="0" smtClean="0"/>
              <a:t>able to explain what FHIR is to others in your organization, and what impact it might have</a:t>
            </a:r>
          </a:p>
          <a:p>
            <a:pPr lvl="1"/>
            <a:r>
              <a:rPr lang="en-GB" sz="2400" dirty="0" smtClean="0"/>
              <a:t>Be able to engage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908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 metadata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456110" y="2812918"/>
            <a:ext cx="494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&lt;id value="4705149-patient"/&gt;</a:t>
            </a:r>
            <a:br>
              <a:rPr lang="en-US" sz="1600" dirty="0"/>
            </a:br>
            <a:r>
              <a:rPr lang="en-US" sz="1600" dirty="0"/>
              <a:t>    &lt;meta&gt;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versionId</a:t>
            </a:r>
            <a:r>
              <a:rPr lang="en-US" sz="1600" dirty="0"/>
              <a:t> value="4"/&gt;</a:t>
            </a:r>
            <a:br>
              <a:rPr lang="en-US" sz="1600" dirty="0"/>
            </a:br>
            <a:r>
              <a:rPr lang="en-US" sz="1600" dirty="0"/>
              <a:t>        &lt;</a:t>
            </a:r>
            <a:r>
              <a:rPr lang="en-US" sz="1600" dirty="0" err="1"/>
              <a:t>lastUpdated</a:t>
            </a:r>
            <a:r>
              <a:rPr lang="en-US" sz="1600" dirty="0"/>
              <a:t> value</a:t>
            </a:r>
            <a:r>
              <a:rPr lang="en-US" sz="1600" dirty="0" smtClean="0"/>
              <a:t>="2016-08-10T16:18:46Z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&lt;version value=“http://…   /&gt;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       </a:t>
            </a:r>
            <a:r>
              <a:rPr lang="en-US" sz="1600" dirty="0" smtClean="0"/>
              <a:t>&lt;</a:t>
            </a:r>
            <a:r>
              <a:rPr lang="en-US" sz="1600" dirty="0"/>
              <a:t>security value=…/&gt;</a:t>
            </a:r>
          </a:p>
          <a:p>
            <a:r>
              <a:rPr lang="en-US" sz="1600" dirty="0"/>
              <a:t>        &lt;tag value= …/&gt;</a:t>
            </a:r>
          </a:p>
          <a:p>
            <a:r>
              <a:rPr lang="en-US" sz="1600" dirty="0" smtClean="0"/>
              <a:t>    </a:t>
            </a:r>
            <a:r>
              <a:rPr lang="en-US" sz="1600" dirty="0"/>
              <a:t>&lt;/meta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…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9028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(meta</a:t>
            </a:r>
            <a:r>
              <a:rPr lang="en-GB" dirty="0" smtClean="0"/>
              <a:t>) data </a:t>
            </a:r>
            <a:r>
              <a:rPr lang="en-GB" dirty="0" smtClean="0"/>
              <a:t>to HTTP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81000" y="2286000"/>
            <a:ext cx="4114800" cy="2590800"/>
          </a:xfrm>
        </p:spPr>
        <p:txBody>
          <a:bodyPr/>
          <a:lstStyle/>
          <a:p>
            <a:r>
              <a:rPr lang="en-GB" smtClean="0"/>
              <a:t>Resource data</a:t>
            </a:r>
          </a:p>
          <a:p>
            <a:r>
              <a:rPr lang="en-GB" smtClean="0"/>
              <a:t>Resource id</a:t>
            </a:r>
          </a:p>
          <a:p>
            <a:r>
              <a:rPr lang="en-GB" smtClean="0"/>
              <a:t>Resource version</a:t>
            </a:r>
          </a:p>
          <a:p>
            <a:r>
              <a:rPr lang="en-GB" smtClean="0"/>
              <a:t>Last update date</a:t>
            </a:r>
            <a:endParaRPr lang="en-GB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2286000"/>
            <a:ext cx="4114800" cy="2667000"/>
          </a:xfrm>
        </p:spPr>
        <p:txBody>
          <a:bodyPr/>
          <a:lstStyle/>
          <a:p>
            <a:r>
              <a:rPr lang="en-GB" smtClean="0"/>
              <a:t>http body</a:t>
            </a:r>
          </a:p>
          <a:p>
            <a:r>
              <a:rPr lang="en-GB" smtClean="0"/>
              <a:t>Url</a:t>
            </a:r>
          </a:p>
          <a:p>
            <a:r>
              <a:rPr lang="en-GB" smtClean="0"/>
              <a:t>ETag</a:t>
            </a:r>
          </a:p>
          <a:p>
            <a:r>
              <a:rPr lang="en-GB" smtClean="0"/>
              <a:t>Last-Modified header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5350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One more look at the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1800" smtClean="0"/>
              <a:t> HTTP/1.1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application/xml+fhir;charset=utf-8</a:t>
            </a:r>
          </a:p>
          <a:p>
            <a:r>
              <a:rPr lang="en-GB" sz="1800" smtClean="0"/>
              <a:t>Content-Length: 787</a:t>
            </a:r>
          </a:p>
          <a:p>
            <a:r>
              <a:rPr lang="en-GB" sz="2300" b="1" smtClean="0">
                <a:solidFill>
                  <a:schemeClr val="accent1"/>
                </a:solidFill>
              </a:rPr>
              <a:t>Content-Location:  http://fhir.furore.com/fhir/Patient/1/_history/12</a:t>
            </a:r>
          </a:p>
          <a:p>
            <a:r>
              <a:rPr lang="en-GB" sz="1800" smtClean="0"/>
              <a:t>Last-Modified: Tue, 29 May 2012 23:45:32 GMT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2867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 a specific version…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the version-specific URL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server.org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fhir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dirty="0" smtClean="0"/>
              <a:t> (continued)</a:t>
            </a:r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		Patient/1/_history/4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67302" y="3785900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5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1836761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REST “representations”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480520"/>
          </a:xfrm>
        </p:spPr>
        <p:txBody>
          <a:bodyPr/>
          <a:lstStyle/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2300" b="1" smtClean="0">
                <a:solidFill>
                  <a:schemeClr val="accent1"/>
                </a:solidFill>
              </a:rPr>
              <a:t>?_format=json </a:t>
            </a:r>
            <a:r>
              <a:rPr lang="en-GB" sz="1800" smtClean="0"/>
              <a:t>HTTP/1.1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</a:p>
          <a:p>
            <a:endParaRPr lang="en-GB" sz="1800" smtClean="0"/>
          </a:p>
          <a:p>
            <a:endParaRPr lang="en-GB" sz="1800" smtClean="0"/>
          </a:p>
          <a:p>
            <a:r>
              <a:rPr lang="en-GB" sz="1800" smtClean="0"/>
              <a:t>GET </a:t>
            </a:r>
            <a:r>
              <a:rPr lang="en-GB" sz="1800" b="1" smtClean="0"/>
              <a:t>/fhir/Patient/1</a:t>
            </a:r>
            <a:r>
              <a:rPr lang="en-GB" sz="1800" smtClean="0"/>
              <a:t> HTTP/1.1</a:t>
            </a:r>
          </a:p>
          <a:p>
            <a:r>
              <a:rPr lang="en-GB" sz="2300" b="1" smtClean="0">
                <a:solidFill>
                  <a:schemeClr val="accent1"/>
                </a:solidFill>
              </a:rPr>
              <a:t>Accept: application/json+fhir</a:t>
            </a:r>
          </a:p>
          <a:p>
            <a:endParaRPr lang="en-GB" sz="1800" smtClean="0"/>
          </a:p>
          <a:p>
            <a:r>
              <a:rPr lang="en-GB" sz="1800" smtClean="0"/>
              <a:t>HTTP/1.1 200 OK</a:t>
            </a:r>
          </a:p>
          <a:p>
            <a:r>
              <a:rPr lang="en-GB" sz="1800" smtClean="0"/>
              <a:t>Content-Type: application/json+fhir;charset=utf-8</a:t>
            </a:r>
          </a:p>
          <a:p>
            <a:r>
              <a:rPr lang="en-GB" sz="1800" smtClean="0"/>
              <a:t>Content-Length: 787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6518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Mapping to verbs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smtClean="0"/>
              <a:t>create 2.1.10 </a:t>
            </a:r>
          </a:p>
          <a:p>
            <a:r>
              <a:rPr lang="en-GB" smtClean="0">
                <a:latin typeface="+mj-lt"/>
              </a:rPr>
              <a:t>The create interaction creates a new resource in a server assigned location. The create interaction is performed by an HTTP POST operation as shown: </a:t>
            </a:r>
          </a:p>
          <a:p>
            <a:r>
              <a:rPr lang="en-GB" smtClean="0"/>
              <a:t>	POST [service-url]/[resourcetype] (?_format=mimeType) </a:t>
            </a:r>
          </a:p>
          <a:p>
            <a:r>
              <a:rPr lang="en-GB" sz="1800" b="1" smtClean="0"/>
              <a:t>read 2.1.6 </a:t>
            </a:r>
          </a:p>
          <a:p>
            <a:r>
              <a:rPr lang="en-GB" smtClean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GB" smtClean="0"/>
              <a:t>	GET [service-url]/[resourcetype]/{id} (?_format=mimeType) </a:t>
            </a:r>
          </a:p>
          <a:p>
            <a:r>
              <a:rPr lang="en-GB" sz="1800" b="1" smtClean="0"/>
              <a:t>update 2.1.8 </a:t>
            </a:r>
          </a:p>
          <a:p>
            <a:r>
              <a:rPr lang="en-GB" smtClean="0">
                <a:latin typeface="+mj-lt"/>
              </a:rPr>
              <a:t>The update interaction creates a new current version for an existing resource or creates a new resource if no resource already exists for the given id. The update interaction is performed by an HTTP PUT operation as shown: </a:t>
            </a:r>
          </a:p>
          <a:p>
            <a:r>
              <a:rPr lang="en-GB" smtClean="0"/>
              <a:t>	PUT [service-url]/[resourcetype]/{id} (?_format=mimeType) </a:t>
            </a:r>
          </a:p>
          <a:p>
            <a:r>
              <a:rPr lang="en-GB" sz="1800" b="1" smtClean="0"/>
              <a:t>delete 2.1.9 </a:t>
            </a:r>
          </a:p>
          <a:p>
            <a:r>
              <a:rPr lang="en-GB" smtClean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GB" smtClean="0"/>
              <a:t>	DELETE [service-url]/[resourcetype]/{id}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32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create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You </a:t>
            </a:r>
            <a:r>
              <a:rPr lang="en-GB" b="1" smtClean="0"/>
              <a:t>POST</a:t>
            </a:r>
            <a:r>
              <a:rPr lang="en-GB" smtClean="0"/>
              <a:t> the contents to an url which indicates the resource type: </a:t>
            </a:r>
          </a:p>
          <a:p>
            <a:pPr lvl="1"/>
            <a:r>
              <a:rPr lang="en-GB" smtClean="0"/>
              <a:t>E.g. http://server.org/fhir/Patient</a:t>
            </a:r>
          </a:p>
          <a:p>
            <a:r>
              <a:rPr lang="en-GB" smtClean="0"/>
              <a:t>Supply body’s format in </a:t>
            </a:r>
            <a:r>
              <a:rPr lang="en-GB" b="1" smtClean="0"/>
              <a:t>Content-Type header</a:t>
            </a:r>
            <a:r>
              <a:rPr lang="en-GB" smtClean="0"/>
              <a:t>  </a:t>
            </a:r>
          </a:p>
          <a:p>
            <a:r>
              <a:rPr lang="en-GB" smtClean="0"/>
              <a:t>Server returns </a:t>
            </a:r>
            <a:r>
              <a:rPr lang="en-GB" b="1" smtClean="0"/>
              <a:t>201 (Created).</a:t>
            </a:r>
          </a:p>
          <a:p>
            <a:r>
              <a:rPr lang="en-GB" smtClean="0"/>
              <a:t>Returns only the newly assigned </a:t>
            </a:r>
            <a:r>
              <a:rPr lang="en-GB" b="1" smtClean="0"/>
              <a:t>version id</a:t>
            </a:r>
            <a:r>
              <a:rPr lang="en-GB" smtClean="0"/>
              <a:t> URL in the </a:t>
            </a:r>
            <a:r>
              <a:rPr lang="en-GB" b="1" smtClean="0"/>
              <a:t>Location</a:t>
            </a:r>
            <a:r>
              <a:rPr lang="en-GB" smtClean="0"/>
              <a:t> header.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41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 update a resource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/>
              <a:t>PUT</a:t>
            </a:r>
            <a:r>
              <a:rPr lang="en-GB" dirty="0" smtClean="0"/>
              <a:t> on the resource’s URL, with the new contents in the body</a:t>
            </a:r>
          </a:p>
          <a:p>
            <a:r>
              <a:rPr lang="en-GB" dirty="0" smtClean="0"/>
              <a:t>Tell server the body’s format (xml/</a:t>
            </a:r>
            <a:r>
              <a:rPr lang="en-GB" dirty="0" err="1" smtClean="0"/>
              <a:t>json</a:t>
            </a:r>
            <a:r>
              <a:rPr lang="en-GB" dirty="0" smtClean="0"/>
              <a:t>) in the </a:t>
            </a:r>
            <a:r>
              <a:rPr lang="en-GB" b="1" dirty="0" smtClean="0"/>
              <a:t>Content-Type</a:t>
            </a:r>
            <a:r>
              <a:rPr lang="en-GB" dirty="0" smtClean="0"/>
              <a:t> header  </a:t>
            </a:r>
          </a:p>
          <a:p>
            <a:r>
              <a:rPr lang="en-GB" dirty="0" smtClean="0"/>
              <a:t>Server returns 200</a:t>
            </a:r>
            <a:r>
              <a:rPr lang="en-GB" b="1" dirty="0" smtClean="0"/>
              <a:t> </a:t>
            </a:r>
            <a:r>
              <a:rPr lang="en-GB" dirty="0" smtClean="0"/>
              <a:t>and the URL to new version in the </a:t>
            </a:r>
            <a:r>
              <a:rPr lang="en-GB" b="1" dirty="0" smtClean="0"/>
              <a:t>Location</a:t>
            </a:r>
            <a:r>
              <a:rPr lang="en-GB" dirty="0" smtClean="0"/>
              <a:t> </a:t>
            </a:r>
            <a:r>
              <a:rPr lang="en-GB" dirty="0" smtClean="0"/>
              <a:t>header.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58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PUT to create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Server might/might not allow you to PUT to an id that does not yet exist. </a:t>
            </a:r>
          </a:p>
          <a:p>
            <a:r>
              <a:rPr lang="en-GB" smtClean="0"/>
              <a:t>If it does: Server returns 201 and resource gets created at that location</a:t>
            </a:r>
            <a:br>
              <a:rPr lang="en-GB" smtClean="0"/>
            </a:br>
            <a:r>
              <a:rPr lang="en-GB" smtClean="0"/>
              <a:t>	</a:t>
            </a:r>
            <a:r>
              <a:rPr lang="en-GB" smtClean="0">
                <a:sym typeface="Wingdings"/>
              </a:rPr>
              <a:t></a:t>
            </a:r>
            <a:r>
              <a:rPr lang="en-GB" smtClean="0"/>
              <a:t> </a:t>
            </a:r>
            <a:r>
              <a:rPr lang="en-GB" i="1" smtClean="0"/>
              <a:t>client determines resource’s id</a:t>
            </a:r>
            <a:r>
              <a:rPr lang="en-GB" smtClean="0"/>
              <a:t>!</a:t>
            </a:r>
          </a:p>
          <a:p>
            <a:r>
              <a:rPr lang="en-GB" smtClean="0"/>
              <a:t>If it does not: server returns 405 (Method not allowed)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3593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Version-aware updates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Use </a:t>
            </a:r>
            <a:r>
              <a:rPr lang="en-GB" sz="2800" dirty="0" err="1" smtClean="0"/>
              <a:t>eTag</a:t>
            </a:r>
            <a:r>
              <a:rPr lang="en-GB" sz="2800" dirty="0" smtClean="0"/>
              <a:t> &amp; ‘if-match’ header</a:t>
            </a:r>
          </a:p>
          <a:p>
            <a:pPr lvl="1"/>
            <a:r>
              <a:rPr lang="en-GB" sz="2300" dirty="0" smtClean="0"/>
              <a:t>Server requires client to send ‘if-match’ header with current </a:t>
            </a:r>
            <a:r>
              <a:rPr lang="en-GB" sz="2300" dirty="0" err="1" smtClean="0"/>
              <a:t>eTag</a:t>
            </a:r>
            <a:endParaRPr lang="en-GB" sz="2300" dirty="0" smtClean="0"/>
          </a:p>
          <a:p>
            <a:pPr lvl="1"/>
            <a:r>
              <a:rPr lang="en-GB" sz="2300" dirty="0" smtClean="0"/>
              <a:t>Server uses this to check whether you are updating the latest version.</a:t>
            </a:r>
          </a:p>
          <a:p>
            <a:pPr lvl="1"/>
            <a:r>
              <a:rPr lang="en-GB" sz="2300" dirty="0" smtClean="0"/>
              <a:t>Server will then return 409 (Conflict) if it has been updated by someone else in the meantime</a:t>
            </a:r>
          </a:p>
          <a:p>
            <a:r>
              <a:rPr lang="en-GB" sz="2800" dirty="0"/>
              <a:t>http://hl7.org/</a:t>
            </a:r>
            <a:r>
              <a:rPr lang="en-GB" sz="2800" dirty="0" err="1"/>
              <a:t>fhir</a:t>
            </a:r>
            <a:r>
              <a:rPr lang="en-GB" sz="2800" dirty="0"/>
              <a:t>/</a:t>
            </a:r>
            <a:r>
              <a:rPr lang="en-GB" sz="2800" dirty="0" err="1"/>
              <a:t>http.html#versionaware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73323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 of this 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A quick review of the Basics</a:t>
            </a:r>
          </a:p>
          <a:p>
            <a:r>
              <a:rPr lang="en-GB" sz="2800" dirty="0" smtClean="0"/>
              <a:t>Resources</a:t>
            </a:r>
          </a:p>
          <a:p>
            <a:r>
              <a:rPr lang="en-GB" sz="2800" dirty="0" smtClean="0"/>
              <a:t>FHIR </a:t>
            </a:r>
            <a:r>
              <a:rPr lang="en-GB" sz="2800" dirty="0" err="1" smtClean="0"/>
              <a:t>RESTful</a:t>
            </a:r>
            <a:r>
              <a:rPr lang="en-GB" sz="2800" dirty="0" smtClean="0"/>
              <a:t> service interface</a:t>
            </a:r>
          </a:p>
          <a:p>
            <a:r>
              <a:rPr lang="en-GB" sz="2800" dirty="0" smtClean="0"/>
              <a:t>Resources in code</a:t>
            </a:r>
          </a:p>
          <a:p>
            <a:r>
              <a:rPr lang="en-GB" sz="2800" dirty="0" smtClean="0"/>
              <a:t>Bundles, Search</a:t>
            </a:r>
          </a:p>
          <a:p>
            <a:r>
              <a:rPr lang="en-GB" sz="2800" dirty="0" smtClean="0"/>
              <a:t>Profiling</a:t>
            </a:r>
          </a:p>
          <a:p>
            <a:r>
              <a:rPr lang="en-GB" sz="2800" dirty="0" smtClean="0"/>
              <a:t>Beyond REST</a:t>
            </a:r>
          </a:p>
          <a:p>
            <a:r>
              <a:rPr lang="en-GB" sz="2800" dirty="0" smtClean="0"/>
              <a:t>Beyond FHIR</a:t>
            </a:r>
          </a:p>
          <a:p>
            <a:r>
              <a:rPr lang="en-GB" sz="2800" dirty="0" smtClean="0"/>
              <a:t>Practical Considerations</a:t>
            </a:r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072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Conditional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352800"/>
          </a:xfrm>
        </p:spPr>
        <p:txBody>
          <a:bodyPr/>
          <a:lstStyle/>
          <a:p>
            <a:r>
              <a:rPr lang="en-GB" dirty="0" err="1" smtClean="0"/>
              <a:t>Eg</a:t>
            </a:r>
            <a:r>
              <a:rPr lang="en-GB" dirty="0" smtClean="0"/>
              <a:t> create if not exist</a:t>
            </a:r>
          </a:p>
          <a:p>
            <a:pPr lvl="1"/>
            <a:r>
              <a:rPr lang="en-GB" dirty="0" smtClean="0"/>
              <a:t>Search query in ‘if-none-exist’ header</a:t>
            </a:r>
          </a:p>
          <a:p>
            <a:r>
              <a:rPr lang="en-GB" dirty="0" smtClean="0"/>
              <a:t>Especially useful in transactions, messages</a:t>
            </a:r>
          </a:p>
          <a:p>
            <a:r>
              <a:rPr lang="en-GB" dirty="0" smtClean="0"/>
              <a:t>Create / Update / Delete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5867400"/>
            <a:ext cx="280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http://hl7.org/</a:t>
            </a:r>
            <a:r>
              <a:rPr lang="en-US" dirty="0" err="1"/>
              <a:t>fhir</a:t>
            </a:r>
            <a:r>
              <a:rPr lang="en-US" dirty="0"/>
              <a:t>/</a:t>
            </a:r>
            <a:r>
              <a:rPr lang="en-US" dirty="0" err="1"/>
              <a:t>http.html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6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What’s a ‘deleted’ Resource?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DELETE method</a:t>
            </a:r>
          </a:p>
          <a:p>
            <a:r>
              <a:rPr lang="en-GB" dirty="0" smtClean="0"/>
              <a:t>Trying read operations will return in a 410 (Gone) result instead of 404 (Not Found)</a:t>
            </a:r>
          </a:p>
          <a:p>
            <a:r>
              <a:rPr lang="en-GB" dirty="0" smtClean="0"/>
              <a:t>The resource will not be returned by the search operation</a:t>
            </a:r>
          </a:p>
          <a:p>
            <a:r>
              <a:rPr lang="en-GB" dirty="0" smtClean="0"/>
              <a:t>You can “undelete” by doing an update with fresh content</a:t>
            </a:r>
          </a:p>
          <a:p>
            <a:r>
              <a:rPr lang="en-GB" dirty="0" smtClean="0"/>
              <a:t>Just a “marker” in a resource’s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7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deletions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2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v12 </a:t>
            </a:r>
            <a:r>
              <a:rPr lang="en-US" sz="1100" dirty="0" smtClean="0"/>
              <a:t>– 2012-12-04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4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2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0506" y="1765012"/>
            <a:ext cx="4569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3644788" y="2540169"/>
            <a:ext cx="4889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3352800" y="21336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873388" y="2971800"/>
            <a:ext cx="49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09849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2" idx="3"/>
          </p:cNvCxnSpPr>
          <p:nvPr/>
        </p:nvCxnSpPr>
        <p:spPr bwMode="auto">
          <a:xfrm rot="16200000" flipV="1">
            <a:off x="4871710" y="4462790"/>
            <a:ext cx="1115080" cy="80009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1484310" y="3048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828800" y="3429000"/>
            <a:ext cx="3200400" cy="1752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DELETION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9200" y="33528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39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Version history - revival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v17 </a:t>
            </a:r>
            <a:r>
              <a:rPr lang="en-US" sz="1100" b="1" dirty="0" smtClean="0">
                <a:solidFill>
                  <a:schemeClr val="bg1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71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Operation Outcome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When something goes wrong….return the OperationOutcome Resource!</a:t>
            </a:r>
          </a:p>
          <a:p>
            <a:endParaRPr lang="en-GB" smtClean="0"/>
          </a:p>
          <a:p>
            <a:endParaRPr lang="en-GB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664144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03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2667000"/>
          </a:xfrm>
        </p:spPr>
        <p:txBody>
          <a:bodyPr/>
          <a:lstStyle/>
          <a:p>
            <a:r>
              <a:rPr lang="en-US" dirty="0" smtClean="0"/>
              <a:t>Current Allergies, Medications, Conditions</a:t>
            </a:r>
          </a:p>
          <a:p>
            <a:r>
              <a:rPr lang="en-US" dirty="0" smtClean="0"/>
              <a:t>Use the List resource</a:t>
            </a:r>
          </a:p>
          <a:p>
            <a:r>
              <a:rPr lang="en-US" dirty="0" smtClean="0"/>
              <a:t>Can query through _current</a:t>
            </a:r>
          </a:p>
          <a:p>
            <a:r>
              <a:rPr lang="en-US" dirty="0">
                <a:hlinkClick r:id="rId2"/>
              </a:rPr>
              <a:t>http://hl7.org/</a:t>
            </a:r>
            <a:r>
              <a:rPr lang="en-US" dirty="0" err="1">
                <a:hlinkClick r:id="rId2"/>
              </a:rPr>
              <a:t>fhir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lifecycle.html#current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5257800"/>
            <a:ext cx="701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GET [base]/</a:t>
            </a:r>
            <a:r>
              <a:rPr lang="en-US" dirty="0" err="1"/>
              <a:t>AllergyIntolerance?patient</a:t>
            </a:r>
            <a:r>
              <a:rPr lang="en-US" dirty="0"/>
              <a:t>=42&amp;_list=$current-allergies</a:t>
            </a:r>
          </a:p>
        </p:txBody>
      </p:sp>
    </p:spTree>
    <p:extLst>
      <p:ext uri="{BB962C8B-B14F-4D97-AF65-F5344CB8AC3E}">
        <p14:creationId xmlns:p14="http://schemas.microsoft.com/office/powerpoint/2010/main" val="32511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Binary Endpoint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Accepts any kind of content </a:t>
            </a:r>
          </a:p>
          <a:p>
            <a:r>
              <a:rPr lang="en-GB" dirty="0" smtClean="0"/>
              <a:t>Stores the content as is, along with the content type provided by the HTTP headers.</a:t>
            </a:r>
          </a:p>
          <a:p>
            <a:r>
              <a:rPr lang="en-GB" dirty="0" smtClean="0"/>
              <a:t>Acts just like the normal Resource endpoints (but there is no search)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http://server.org/fhir/Binary/</a:t>
            </a:r>
            <a:endParaRPr lang="en-GB" dirty="0"/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989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5950"/>
            <a:ext cx="4943475" cy="3829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Useful for Attachments</a:t>
            </a:r>
            <a:endParaRPr lang="en-GB" dirty="0"/>
          </a:p>
        </p:txBody>
      </p:sp>
      <p:sp>
        <p:nvSpPr>
          <p:cNvPr id="6" name="Can 5"/>
          <p:cNvSpPr/>
          <p:nvPr/>
        </p:nvSpPr>
        <p:spPr bwMode="auto">
          <a:xfrm>
            <a:off x="6172200" y="3200400"/>
            <a:ext cx="2438400" cy="2209800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/Binary/23344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590800" y="4572000"/>
            <a:ext cx="3505200" cy="838200"/>
          </a:xfrm>
          <a:prstGeom prst="straightConnector1">
            <a:avLst/>
          </a:prstGeom>
          <a:ln w="66675"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7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76257" y="5562600"/>
            <a:ext cx="762943" cy="9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Conformance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09800"/>
            <a:ext cx="39058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FHIR version?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Resources?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search operations?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formats?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this a test server?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can I contact?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What’s the name of the software?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HISTORY?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XML/JSON?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51597" y="6045532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www.hl7.org/fhir/conformance.htm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67" y="504069"/>
            <a:ext cx="3401661" cy="57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Resources in code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GB" smtClean="0"/>
              <a:t>How resources are made into classes in the supplied reference implementations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4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DSTU/STU?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It’s a release/publication status</a:t>
            </a:r>
          </a:p>
          <a:p>
            <a:pPr lvl="1"/>
            <a:r>
              <a:rPr lang="en-GB" sz="2400" dirty="0" smtClean="0"/>
              <a:t>Draft Standard For Trial Use – relabelled STU</a:t>
            </a:r>
          </a:p>
          <a:p>
            <a:r>
              <a:rPr lang="en-GB" sz="2800" dirty="0" smtClean="0"/>
              <a:t>Current version is STU2</a:t>
            </a:r>
          </a:p>
          <a:p>
            <a:pPr lvl="1"/>
            <a:r>
              <a:rPr lang="en-GB" sz="2400" dirty="0" smtClean="0"/>
              <a:t>This presentation is based on STU2</a:t>
            </a:r>
          </a:p>
          <a:p>
            <a:r>
              <a:rPr lang="en-GB" sz="2800" dirty="0" smtClean="0"/>
              <a:t>Next version (unfinished) is STU3</a:t>
            </a:r>
          </a:p>
          <a:p>
            <a:pPr lvl="1"/>
            <a:r>
              <a:rPr lang="en-GB" sz="2400" dirty="0" smtClean="0"/>
              <a:t>Ballot end of year</a:t>
            </a:r>
          </a:p>
          <a:p>
            <a:pPr lvl="1"/>
            <a:r>
              <a:rPr lang="en-GB" sz="2400" dirty="0" smtClean="0"/>
              <a:t>Publication TBD</a:t>
            </a:r>
          </a:p>
          <a:p>
            <a:r>
              <a:rPr lang="en-GB" sz="2800" dirty="0" smtClean="0"/>
              <a:t>So will this be all changed by STU3</a:t>
            </a:r>
          </a:p>
          <a:p>
            <a:pPr lvl="1"/>
            <a:r>
              <a:rPr lang="en-GB" sz="2400" dirty="0" smtClean="0"/>
              <a:t>Not really</a:t>
            </a:r>
            <a:r>
              <a:rPr lang="en-GB" sz="2400" dirty="0" smtClean="0"/>
              <a:t>… (Maturity model)</a:t>
            </a:r>
            <a:endParaRPr lang="en-GB" sz="2400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93656" y="7697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Reference implementations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2800" dirty="0" smtClean="0"/>
              <a:t>Contents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Model – classes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Parsers – Parsers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Serializers</a:t>
            </a:r>
            <a:r>
              <a:rPr lang="en-GB" sz="2300" dirty="0" smtClean="0"/>
              <a:t> – </a:t>
            </a:r>
            <a:r>
              <a:rPr lang="en-GB" sz="2300" dirty="0" err="1" smtClean="0"/>
              <a:t>Serializers</a:t>
            </a:r>
            <a:r>
              <a:rPr lang="en-GB" sz="2300" dirty="0" smtClean="0"/>
              <a:t> generated from the spec</a:t>
            </a:r>
          </a:p>
          <a:p>
            <a:pPr marL="571500" lvl="1" indent="-171450">
              <a:buFontTx/>
              <a:buChar char="-"/>
            </a:pPr>
            <a:r>
              <a:rPr lang="en-GB" sz="2300" dirty="0" err="1" smtClean="0"/>
              <a:t>FhirClient</a:t>
            </a:r>
            <a:endParaRPr lang="en-GB" sz="2300" dirty="0" smtClean="0"/>
          </a:p>
          <a:p>
            <a:pPr marL="571500" lvl="1" indent="-171450">
              <a:buFontTx/>
              <a:buChar char="-"/>
            </a:pPr>
            <a:r>
              <a:rPr lang="en-GB" sz="2300" dirty="0" smtClean="0"/>
              <a:t>Validation (currently Java only)</a:t>
            </a:r>
          </a:p>
          <a:p>
            <a:pPr marL="171450" indent="-171450">
              <a:buFontTx/>
              <a:buChar char="-"/>
            </a:pPr>
            <a:r>
              <a:rPr lang="en-GB" sz="2800" dirty="0" smtClean="0"/>
              <a:t>Java – Everything on the downloads page</a:t>
            </a:r>
          </a:p>
          <a:p>
            <a:pPr marL="571500" lvl="1" indent="-171450">
              <a:buFontTx/>
              <a:buChar char="-"/>
            </a:pPr>
            <a:r>
              <a:rPr lang="en-GB" sz="2300" dirty="0"/>
              <a:t>HAPI library </a:t>
            </a:r>
            <a:r>
              <a:rPr lang="en-GB" sz="2300" dirty="0" smtClean="0"/>
              <a:t>- http</a:t>
            </a:r>
            <a:r>
              <a:rPr lang="en-GB" sz="2300" dirty="0"/>
              <a:t>://</a:t>
            </a:r>
            <a:r>
              <a:rPr lang="en-GB" sz="2300" dirty="0" err="1"/>
              <a:t>jamesagnew.github.io</a:t>
            </a:r>
            <a:r>
              <a:rPr lang="en-GB" sz="2300" dirty="0"/>
              <a:t>/</a:t>
            </a:r>
            <a:r>
              <a:rPr lang="en-GB" sz="2300" dirty="0" err="1"/>
              <a:t>hapi-fhir</a:t>
            </a:r>
            <a:r>
              <a:rPr lang="en-GB" sz="2300" dirty="0"/>
              <a:t>/</a:t>
            </a:r>
            <a:endParaRPr lang="en-GB" sz="2300" dirty="0" smtClean="0"/>
          </a:p>
          <a:p>
            <a:pPr marL="171450" indent="-171450">
              <a:buFontTx/>
              <a:buChar char="-"/>
            </a:pPr>
            <a:r>
              <a:rPr lang="en-GB" sz="2800" dirty="0" smtClean="0"/>
              <a:t>.NET – </a:t>
            </a:r>
            <a:r>
              <a:rPr lang="en-GB" sz="2800" dirty="0" err="1" smtClean="0"/>
              <a:t>NuGet</a:t>
            </a:r>
            <a:r>
              <a:rPr lang="en-GB" sz="2800" dirty="0" smtClean="0"/>
              <a:t> “FHIR”, or </a:t>
            </a:r>
            <a:r>
              <a:rPr lang="en-GB" sz="2800" dirty="0" err="1" smtClean="0"/>
              <a:t>GitHub</a:t>
            </a:r>
            <a:r>
              <a:rPr lang="en-GB" sz="2800" dirty="0" smtClean="0"/>
              <a:t> “</a:t>
            </a:r>
            <a:r>
              <a:rPr lang="en-GB" sz="2800" dirty="0" err="1" smtClean="0"/>
              <a:t>fhir</a:t>
            </a:r>
            <a:r>
              <a:rPr lang="en-GB" sz="2800" dirty="0" smtClean="0"/>
              <a:t>-net-</a:t>
            </a:r>
            <a:r>
              <a:rPr lang="en-GB" sz="2800" dirty="0" err="1" smtClean="0"/>
              <a:t>api</a:t>
            </a:r>
            <a:r>
              <a:rPr lang="en-GB" sz="2800" dirty="0" smtClean="0"/>
              <a:t>”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412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Object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1075958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"DiagnosticReport"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ReportId {… 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&lt;DiagnosticReportRequestDetailComponent&gt; 	RequestDetail { 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85907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/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Create a file-based reader for Xml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GB" sz="16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en-GB" sz="1600" noProof="1" smtClean="0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GB" sz="1600" noProof="1" smtClean="0">
                <a:solidFill>
                  <a:srgbClr val="A31515"/>
                </a:solidFill>
                <a:latin typeface="Consolas"/>
              </a:rPr>
              <a:t>@"publish\observation-example.xml"</a:t>
            </a:r>
            <a:r>
              <a:rPr lang="en-GB" sz="1600" noProof="1" smtClean="0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buNone/>
            </a:pPr>
            <a:endParaRPr lang="en-GB" sz="160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en-GB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FhirParser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Modify some fields of the observation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buNone/>
            </a:pP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en-GB" sz="16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en-GB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Serialize the in-memory observation to Json</a:t>
            </a:r>
            <a:endParaRPr lang="en-GB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en-GB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en-GB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</a:p>
          <a:p>
            <a:pPr marL="0" indent="0">
              <a:buNone/>
            </a:pPr>
            <a:endParaRPr lang="en-GB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057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Parsing/Serializing using Java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7200" y="1800285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XmlParser xml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XmlParser();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)xml.parse(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			FileInputStream(“observation.xm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l"));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   newValue.setUnitsSimple(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JsonComposer comp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JsonComposer();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comp.compose(bos, obs,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276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C#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3400" y="19050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 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restId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nl-NL" sz="24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pat.Name.Add(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	.WithGiven(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client.Update&lt;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sz="2400" noProof="1"/>
          </a:p>
        </p:txBody>
      </p:sp>
    </p:spTree>
    <p:extLst>
      <p:ext uri="{BB962C8B-B14F-4D97-AF65-F5344CB8AC3E}">
        <p14:creationId xmlns:p14="http://schemas.microsoft.com/office/powerpoint/2010/main" val="4395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FHIR Client in Java</a:t>
            </a:r>
            <a:endParaRPr lang="en-GB" dirty="0"/>
          </a:p>
        </p:txBody>
      </p:sp>
      <p:pic>
        <p:nvPicPr>
          <p:cNvPr id="3" name="Picture 2" descr="Screen Shot 2016-05-03 at 6.0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2418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562600"/>
            <a:ext cx="599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jamesagnew.github.io</a:t>
            </a:r>
            <a:r>
              <a:rPr lang="en-US" dirty="0"/>
              <a:t>/</a:t>
            </a:r>
            <a:r>
              <a:rPr lang="en-US" dirty="0" err="1"/>
              <a:t>hapi-fhir</a:t>
            </a:r>
            <a:r>
              <a:rPr lang="en-US" dirty="0"/>
              <a:t>/</a:t>
            </a:r>
            <a:r>
              <a:rPr lang="en-US" dirty="0" err="1"/>
              <a:t>doc_rest_client.html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BUNDLES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Communicating lists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We need to communicate lists of Resources</a:t>
            </a:r>
          </a:p>
          <a:p>
            <a:pPr lvl="1"/>
            <a:r>
              <a:rPr lang="en-GB" sz="2400" dirty="0" smtClean="0"/>
              <a:t>Search result</a:t>
            </a:r>
          </a:p>
          <a:p>
            <a:pPr lvl="1"/>
            <a:r>
              <a:rPr lang="en-GB" sz="2400" dirty="0" smtClean="0"/>
              <a:t>History</a:t>
            </a:r>
          </a:p>
          <a:p>
            <a:pPr lvl="1"/>
            <a:r>
              <a:rPr lang="en-GB" sz="2400" dirty="0" smtClean="0"/>
              <a:t>Documents or messages</a:t>
            </a:r>
          </a:p>
          <a:p>
            <a:pPr lvl="1"/>
            <a:r>
              <a:rPr lang="en-GB" sz="2400" dirty="0" smtClean="0"/>
              <a:t>Multiple-resource inserts (batches or transactions)</a:t>
            </a:r>
          </a:p>
          <a:p>
            <a:r>
              <a:rPr lang="en-GB" sz="2800" dirty="0" smtClean="0"/>
              <a:t>Descend from Resource (not </a:t>
            </a:r>
            <a:r>
              <a:rPr lang="en-GB" sz="2800" dirty="0" err="1" smtClean="0"/>
              <a:t>DomainResource</a:t>
            </a:r>
            <a:r>
              <a:rPr lang="en-GB" sz="2800" dirty="0" smtClean="0"/>
              <a:t>)</a:t>
            </a:r>
          </a:p>
          <a:p>
            <a:pPr lvl="1"/>
            <a:r>
              <a:rPr lang="en-GB" sz="2300" dirty="0" smtClean="0"/>
              <a:t>No text, extensions, contained</a:t>
            </a:r>
          </a:p>
          <a:p>
            <a:pPr lvl="1"/>
            <a:endParaRPr lang="en-GB" sz="2300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41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response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752600"/>
            <a:ext cx="7315200" cy="466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7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Example: Keeping in sync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History of </a:t>
            </a:r>
            <a:r>
              <a:rPr lang="en-GB" u="sng" smtClean="0"/>
              <a:t>all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http://server.org/fhir/_history</a:t>
            </a:r>
            <a:endParaRPr lang="en-GB" smtClean="0">
              <a:cs typeface="Courier New" pitchFamily="49" charset="0"/>
            </a:endParaRPr>
          </a:p>
          <a:p>
            <a:r>
              <a:rPr lang="en-GB" smtClean="0"/>
              <a:t>History of </a:t>
            </a:r>
            <a:r>
              <a:rPr lang="en-GB" u="sng" smtClean="0"/>
              <a:t>all patient resources</a:t>
            </a:r>
            <a:r>
              <a:rPr lang="en-GB" smtClean="0"/>
              <a:t> on server</a:t>
            </a:r>
          </a:p>
          <a:p>
            <a:pPr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http://server.org/fhir/Patient/_history</a:t>
            </a:r>
            <a:endParaRPr lang="en-GB" smtClean="0"/>
          </a:p>
          <a:p>
            <a:r>
              <a:rPr lang="en-GB" smtClean="0"/>
              <a:t>History of </a:t>
            </a:r>
            <a:r>
              <a:rPr lang="en-GB" u="sng" smtClean="0"/>
              <a:t>specific patient</a:t>
            </a:r>
            <a:r>
              <a:rPr lang="en-GB" smtClean="0"/>
              <a:t> on server</a:t>
            </a:r>
            <a:endParaRPr lang="en-GB" sz="1700" smtClean="0">
              <a:latin typeface="Courier New" pitchFamily="49" charset="0"/>
              <a:cs typeface="Courier New" pitchFamily="49" charset="0"/>
            </a:endParaRPr>
          </a:p>
          <a:p>
            <a:pPr marL="685800" lvl="1"/>
            <a:r>
              <a:rPr lang="en-GB" sz="1900" smtClean="0">
                <a:latin typeface="Courier New" pitchFamily="49" charset="0"/>
                <a:cs typeface="Courier New" pitchFamily="49" charset="0"/>
              </a:rPr>
              <a:t>http://server.org/fhir/Patient/1/_history</a:t>
            </a:r>
            <a:r>
              <a:rPr lang="en-GB" sz="150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1500" smtClean="0">
                <a:latin typeface="Courier New" pitchFamily="49" charset="0"/>
                <a:cs typeface="Courier New" pitchFamily="49" charset="0"/>
              </a:rPr>
            </a:br>
            <a:endParaRPr lang="en-GB" sz="1500" smtClean="0">
              <a:latin typeface="Courier New" pitchFamily="49" charset="0"/>
              <a:cs typeface="Courier New" pitchFamily="49" charset="0"/>
            </a:endParaRPr>
          </a:p>
          <a:p>
            <a:r>
              <a:rPr lang="en-GB" smtClean="0"/>
              <a:t>A history of all changes: updates and deletions, ordered by newest first</a:t>
            </a:r>
          </a:p>
          <a:p>
            <a:r>
              <a:rPr lang="en-GB" smtClean="0"/>
              <a:t>Limit with _since and _count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185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62070</TotalTime>
  <Words>8806</Words>
  <Application>Microsoft Macintosh PowerPoint</Application>
  <PresentationFormat>On-screen Show (4:3)</PresentationFormat>
  <Paragraphs>1620</Paragraphs>
  <Slides>167</Slides>
  <Notes>85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68" baseType="lpstr">
      <vt:lpstr>1_Refined</vt:lpstr>
      <vt:lpstr>FHIR for Developers</vt:lpstr>
      <vt:lpstr>This presentation</vt:lpstr>
      <vt:lpstr>Introduction</vt:lpstr>
      <vt:lpstr>Who am I?</vt:lpstr>
      <vt:lpstr>Introduce ourselves</vt:lpstr>
      <vt:lpstr>Level Setting</vt:lpstr>
      <vt:lpstr>Tutorial Objectives</vt:lpstr>
      <vt:lpstr>Contents of this tutorial</vt:lpstr>
      <vt:lpstr>DSTU/STU?</vt:lpstr>
      <vt:lpstr>FHIR TIMELINE</vt:lpstr>
      <vt:lpstr>Reviewing the spec</vt:lpstr>
      <vt:lpstr>Test Servers</vt:lpstr>
      <vt:lpstr>clinFHIR</vt:lpstr>
      <vt:lpstr>The community</vt:lpstr>
      <vt:lpstr>Elevator speech</vt:lpstr>
      <vt:lpstr>Paradigms, API</vt:lpstr>
      <vt:lpstr>Architectures</vt:lpstr>
      <vt:lpstr>Repository model</vt:lpstr>
      <vt:lpstr>FHIR resources</vt:lpstr>
      <vt:lpstr>Resources</vt:lpstr>
      <vt:lpstr>Resources</vt:lpstr>
      <vt:lpstr>Structure of a Domain Resource</vt:lpstr>
      <vt:lpstr>Resource Example</vt:lpstr>
      <vt:lpstr>Composition versus reference</vt:lpstr>
      <vt:lpstr>Contents of a Resource</vt:lpstr>
      <vt:lpstr>Composition</vt:lpstr>
      <vt:lpstr>XML &amp; JSON</vt:lpstr>
      <vt:lpstr>References between resources</vt:lpstr>
      <vt:lpstr>Resource Reference</vt:lpstr>
      <vt:lpstr>Recording a consultation</vt:lpstr>
      <vt:lpstr>As a resource web</vt:lpstr>
      <vt:lpstr>A Resource’s identity</vt:lpstr>
      <vt:lpstr>“Business” identifiers</vt:lpstr>
      <vt:lpstr>Resource metadata</vt:lpstr>
      <vt:lpstr>The FHIR Elements</vt:lpstr>
      <vt:lpstr>Datatypes</vt:lpstr>
      <vt:lpstr>Element Hierarchy</vt:lpstr>
      <vt:lpstr>Primitive data types</vt:lpstr>
      <vt:lpstr>Details of some</vt:lpstr>
      <vt:lpstr>Complex data types</vt:lpstr>
      <vt:lpstr>Example</vt:lpstr>
      <vt:lpstr>Resources</vt:lpstr>
      <vt:lpstr>Resource Hierarchy</vt:lpstr>
      <vt:lpstr>“Choice” properties</vt:lpstr>
      <vt:lpstr>References</vt:lpstr>
      <vt:lpstr>Quick look at narrative</vt:lpstr>
      <vt:lpstr>Narrative</vt:lpstr>
      <vt:lpstr>Coded types</vt:lpstr>
      <vt:lpstr>Coded types</vt:lpstr>
      <vt:lpstr>Binding Strength</vt:lpstr>
      <vt:lpstr>PowerPoint Presentation</vt:lpstr>
      <vt:lpstr>Examples</vt:lpstr>
      <vt:lpstr>ValueSet resource</vt:lpstr>
      <vt:lpstr>Terminology Sub-system</vt:lpstr>
      <vt:lpstr>Terminology Sub-system</vt:lpstr>
      <vt:lpstr>Terminology Sub-system</vt:lpstr>
      <vt:lpstr>Terminology Sub-system</vt:lpstr>
      <vt:lpstr>ValueSet for condition.code</vt:lpstr>
      <vt:lpstr>Terminology Server</vt:lpstr>
      <vt:lpstr>Exercise: Build a Resource</vt:lpstr>
      <vt:lpstr>resource misc.</vt:lpstr>
      <vt:lpstr>Tags</vt:lpstr>
      <vt:lpstr>REST service interface</vt:lpstr>
      <vt:lpstr>Paradigms</vt:lpstr>
      <vt:lpstr>REST?</vt:lpstr>
      <vt:lpstr>Possibly distributed…</vt:lpstr>
      <vt:lpstr>“Repository” model of healthcare</vt:lpstr>
      <vt:lpstr>Just a quick GET</vt:lpstr>
      <vt:lpstr>A Resource’s REST identity</vt:lpstr>
      <vt:lpstr>Resource metadata</vt:lpstr>
      <vt:lpstr>Mapping (meta) data to HTTP</vt:lpstr>
      <vt:lpstr>One more look at the header</vt:lpstr>
      <vt:lpstr>For a specific version…</vt:lpstr>
      <vt:lpstr>REST “representations”</vt:lpstr>
      <vt:lpstr>Mapping to verbs</vt:lpstr>
      <vt:lpstr>To create a resource</vt:lpstr>
      <vt:lpstr>To update a resource</vt:lpstr>
      <vt:lpstr>Using PUT to create</vt:lpstr>
      <vt:lpstr>Version-aware updates</vt:lpstr>
      <vt:lpstr>Conditional operations</vt:lpstr>
      <vt:lpstr>What’s a ‘deleted’ Resource?</vt:lpstr>
      <vt:lpstr>Version history - deletions</vt:lpstr>
      <vt:lpstr>Version history - revival</vt:lpstr>
      <vt:lpstr>Operation Outcome</vt:lpstr>
      <vt:lpstr>Lists of things</vt:lpstr>
      <vt:lpstr>The Binary Endpoint</vt:lpstr>
      <vt:lpstr>Useful for Attachments</vt:lpstr>
      <vt:lpstr>Conformance</vt:lpstr>
      <vt:lpstr>Resources in code</vt:lpstr>
      <vt:lpstr>Reference implementations</vt:lpstr>
      <vt:lpstr>Object Model</vt:lpstr>
      <vt:lpstr>Parsing/Serializing using C#</vt:lpstr>
      <vt:lpstr>Parsing/Serializing using Java</vt:lpstr>
      <vt:lpstr>Using FHIR Client in C#</vt:lpstr>
      <vt:lpstr>Using FHIR Client in Java</vt:lpstr>
      <vt:lpstr>BUNDLES</vt:lpstr>
      <vt:lpstr>Communicating lists</vt:lpstr>
      <vt:lpstr>Query response</vt:lpstr>
      <vt:lpstr>Example: Keeping in sync</vt:lpstr>
      <vt:lpstr>Transactions / Batches</vt:lpstr>
      <vt:lpstr>Bundles in a Library</vt:lpstr>
      <vt:lpstr>SEARCH FUNCTIONALITY</vt:lpstr>
      <vt:lpstr>Getting “all” patients</vt:lpstr>
      <vt:lpstr>Search (patient)</vt:lpstr>
      <vt:lpstr>Combining parameters</vt:lpstr>
      <vt:lpstr>Search (Patient)</vt:lpstr>
      <vt:lpstr>Ok I get it…or not?</vt:lpstr>
      <vt:lpstr>Chained searches</vt:lpstr>
      <vt:lpstr>2 queries in 1</vt:lpstr>
      <vt:lpstr>More optimizations</vt:lpstr>
      <vt:lpstr>Advanced search</vt:lpstr>
      <vt:lpstr>Compartment</vt:lpstr>
      <vt:lpstr>Profiles and validation</vt:lpstr>
      <vt:lpstr>Profiling</vt:lpstr>
      <vt:lpstr>Claiming conformance </vt:lpstr>
      <vt:lpstr>Extensions</vt:lpstr>
      <vt:lpstr>Quick look at extensions</vt:lpstr>
      <vt:lpstr>Extending a multiple birth</vt:lpstr>
      <vt:lpstr>Complex extensions</vt:lpstr>
      <vt:lpstr>Profiling a resource</vt:lpstr>
      <vt:lpstr>Slicing</vt:lpstr>
      <vt:lpstr>Forge</vt:lpstr>
      <vt:lpstr>‘Conformance’ resources</vt:lpstr>
      <vt:lpstr>Value Set </vt:lpstr>
      <vt:lpstr>References</vt:lpstr>
      <vt:lpstr>A profiled resource Instance</vt:lpstr>
      <vt:lpstr>Validating a claim</vt:lpstr>
      <vt:lpstr>(Distributed) validation</vt:lpstr>
      <vt:lpstr>Implementation Guide: Data Access Framework</vt:lpstr>
      <vt:lpstr>Process for Organizations exposing resources</vt:lpstr>
      <vt:lpstr>How to add profiles to resources: Issues</vt:lpstr>
      <vt:lpstr>Viewing Profiles: clinFHIR</vt:lpstr>
      <vt:lpstr>Beyond REST</vt:lpstr>
      <vt:lpstr>Paradigms</vt:lpstr>
      <vt:lpstr>PowerPoint Presentation</vt:lpstr>
      <vt:lpstr>operations</vt:lpstr>
      <vt:lpstr>FHIR Operations</vt:lpstr>
      <vt:lpstr>Operations demo</vt:lpstr>
      <vt:lpstr>SOA</vt:lpstr>
      <vt:lpstr>Documents</vt:lpstr>
      <vt:lpstr>Documents – are bundles</vt:lpstr>
      <vt:lpstr>PowerPoint Presentation</vt:lpstr>
      <vt:lpstr>PowerPoint Presentation</vt:lpstr>
      <vt:lpstr>Bundle as “Document”</vt:lpstr>
      <vt:lpstr>Communicating documents</vt:lpstr>
      <vt:lpstr>In the spec:</vt:lpstr>
      <vt:lpstr>PowerPoint Presentation</vt:lpstr>
      <vt:lpstr>messages</vt:lpstr>
      <vt:lpstr>Messages – are bundles</vt:lpstr>
      <vt:lpstr>MessageHeader Resource</vt:lpstr>
      <vt:lpstr>Bundle as “Message”</vt:lpstr>
      <vt:lpstr>Sending messages</vt:lpstr>
      <vt:lpstr>Resource identity</vt:lpstr>
      <vt:lpstr>PowerPoint Presentation</vt:lpstr>
      <vt:lpstr>In the spec:</vt:lpstr>
      <vt:lpstr>Moving on…</vt:lpstr>
      <vt:lpstr>In FHIR</vt:lpstr>
      <vt:lpstr>SMART</vt:lpstr>
      <vt:lpstr>exposing a fhir service</vt:lpstr>
      <vt:lpstr>Some thoughts</vt:lpstr>
      <vt:lpstr>Security</vt:lpstr>
      <vt:lpstr>Implementer Checklist</vt:lpstr>
      <vt:lpstr>Specifier to Developer</vt:lpstr>
      <vt:lpstr>The end is near…</vt:lpstr>
      <vt:lpstr>Balloting plans</vt:lpstr>
      <vt:lpstr>Next Steps for you</vt:lpstr>
      <vt:lpstr>Thank You - QUESTIONS?</vt:lpstr>
    </vt:vector>
  </TitlesOfParts>
  <Company>Stewardshop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David Hay</cp:lastModifiedBy>
  <cp:revision>948</cp:revision>
  <dcterms:created xsi:type="dcterms:W3CDTF">2008-01-21T06:12:12Z</dcterms:created>
  <dcterms:modified xsi:type="dcterms:W3CDTF">2016-05-11T10:48:27Z</dcterms:modified>
</cp:coreProperties>
</file>